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sldIdLst>
    <p:sldId id="256" r:id="rId2"/>
    <p:sldId id="394" r:id="rId3"/>
    <p:sldId id="410" r:id="rId4"/>
    <p:sldId id="411" r:id="rId5"/>
    <p:sldId id="395" r:id="rId6"/>
    <p:sldId id="412" r:id="rId7"/>
    <p:sldId id="493" r:id="rId8"/>
    <p:sldId id="496" r:id="rId9"/>
    <p:sldId id="497" r:id="rId10"/>
    <p:sldId id="484" r:id="rId11"/>
    <p:sldId id="446" r:id="rId12"/>
    <p:sldId id="437" r:id="rId13"/>
    <p:sldId id="447" r:id="rId14"/>
    <p:sldId id="488" r:id="rId15"/>
    <p:sldId id="448" r:id="rId16"/>
    <p:sldId id="439" r:id="rId17"/>
    <p:sldId id="449" r:id="rId18"/>
    <p:sldId id="486" r:id="rId19"/>
    <p:sldId id="490" r:id="rId20"/>
    <p:sldId id="487" r:id="rId21"/>
    <p:sldId id="450" r:id="rId22"/>
    <p:sldId id="451" r:id="rId23"/>
    <p:sldId id="452" r:id="rId24"/>
    <p:sldId id="465" r:id="rId25"/>
    <p:sldId id="403" r:id="rId26"/>
    <p:sldId id="453" r:id="rId27"/>
    <p:sldId id="485" r:id="rId28"/>
    <p:sldId id="454" r:id="rId29"/>
    <p:sldId id="443" r:id="rId30"/>
    <p:sldId id="491" r:id="rId31"/>
    <p:sldId id="455" r:id="rId32"/>
    <p:sldId id="444" r:id="rId33"/>
    <p:sldId id="456" r:id="rId34"/>
    <p:sldId id="495" r:id="rId35"/>
    <p:sldId id="413" r:id="rId36"/>
    <p:sldId id="433" r:id="rId37"/>
    <p:sldId id="470" r:id="rId38"/>
    <p:sldId id="423" r:id="rId39"/>
    <p:sldId id="471" r:id="rId40"/>
    <p:sldId id="422" r:id="rId41"/>
    <p:sldId id="472" r:id="rId42"/>
    <p:sldId id="416" r:id="rId43"/>
    <p:sldId id="417" r:id="rId44"/>
    <p:sldId id="425" r:id="rId45"/>
    <p:sldId id="474" r:id="rId46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51"/>
    <p:restoredTop sz="94673"/>
  </p:normalViewPr>
  <p:slideViewPr>
    <p:cSldViewPr snapToGrid="0" snapToObjects="1" showGuides="1">
      <p:cViewPr varScale="1">
        <p:scale>
          <a:sx n="152" d="100"/>
          <a:sy n="152" d="100"/>
        </p:scale>
        <p:origin x="240" y="168"/>
      </p:cViewPr>
      <p:guideLst>
        <p:guide orient="horz" pos="252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CEC94-10BA-0B4C-A76C-5BFBC647CA0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857E3-3D96-9A42-94D6-DC57BCFB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0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D11D9A-7DAC-4C95-BCE6-E265E60E3A2D}" type="slidenum">
              <a:rPr lang="en-US"/>
              <a:pPr/>
              <a:t>5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86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D194B-47DA-4759-AC92-E79F0928F321}" type="slidenum">
              <a:rPr lang="en-US"/>
              <a:pPr/>
              <a:t>41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570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D194B-47DA-4759-AC92-E79F0928F321}" type="slidenum">
              <a:rPr lang="en-US"/>
              <a:pPr/>
              <a:t>42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35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061B4-DCCD-4E44-B1C0-41A1443EA613}" type="slidenum">
              <a:rPr lang="en-US"/>
              <a:pPr/>
              <a:t>43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108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061B4-DCCD-4E44-B1C0-41A1443EA613}" type="slidenum">
              <a:rPr lang="en-US"/>
              <a:pPr/>
              <a:t>44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17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061B4-DCCD-4E44-B1C0-41A1443EA613}" type="slidenum">
              <a:rPr lang="en-US"/>
              <a:pPr/>
              <a:t>45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91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16928-2AB2-41A4-9F8F-8FEC38CFADF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16928-2AB2-41A4-9F8F-8FEC38CFADF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16928-2AB2-41A4-9F8F-8FEC38CFADF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42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E8D43D-AEE4-4EA1-9180-747A31D56255}" type="slidenum">
              <a:rPr lang="en-US"/>
              <a:pPr/>
              <a:t>36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34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E8D43D-AEE4-4EA1-9180-747A31D56255}" type="slidenum">
              <a:rPr lang="en-US"/>
              <a:pPr/>
              <a:t>37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769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ABA90-3B64-4386-9572-535D52877B26}" type="slidenum">
              <a:rPr lang="en-US"/>
              <a:pPr/>
              <a:t>38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46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ABA90-3B64-4386-9572-535D52877B26}" type="slidenum">
              <a:rPr lang="en-US"/>
              <a:pPr/>
              <a:t>39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118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ABA90-3B64-4386-9572-535D52877B26}" type="slidenum">
              <a:rPr lang="en-US"/>
              <a:pPr/>
              <a:t>40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25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31800" y="6131027"/>
            <a:ext cx="8280400" cy="35867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indent="0">
              <a:spcBef>
                <a:spcPts val="1800"/>
              </a:spcBef>
              <a:buClr>
                <a:srgbClr val="FF6600"/>
              </a:buClr>
              <a:buSzPct val="60000"/>
              <a:buFont typeface="Wingdings 3" panose="05040102010807070707" pitchFamily="18" charset="2"/>
              <a:buNone/>
              <a:defRPr sz="2400" baseline="0">
                <a:cs typeface="Calibri" pitchFamily="34" charset="0"/>
              </a:defRPr>
            </a:lvl1pPr>
            <a:lvl2pPr indent="0" algn="ctr">
              <a:spcBef>
                <a:spcPct val="20000"/>
              </a:spcBef>
              <a:buClr>
                <a:srgbClr val="FF6600"/>
              </a:buClr>
              <a:buSzPct val="100000"/>
              <a:buFont typeface="Wingdings" charset="2"/>
              <a:buNone/>
              <a:defRPr sz="2000" baseline="0">
                <a:cs typeface="Calibri" pitchFamily="34" charset="0"/>
              </a:defRPr>
            </a:lvl2pPr>
            <a:lvl3pPr indent="0" algn="ctr">
              <a:spcBef>
                <a:spcPct val="20000"/>
              </a:spcBef>
              <a:buClr>
                <a:srgbClr val="FF6600"/>
              </a:buClr>
              <a:buSzPct val="80000"/>
              <a:buFont typeface="Lucida Grande"/>
              <a:buNone/>
              <a:defRPr baseline="0">
                <a:cs typeface="Calibri" pitchFamily="34" charset="0"/>
              </a:defRPr>
            </a:lvl3pPr>
            <a:lvl4pPr indent="0" algn="ctr">
              <a:spcBef>
                <a:spcPct val="20000"/>
              </a:spcBef>
              <a:buClr>
                <a:srgbClr val="FF6600"/>
              </a:buClr>
              <a:buSzPct val="75000"/>
              <a:buFont typeface="Arial" pitchFamily="34" charset="0"/>
              <a:buNone/>
              <a:defRPr sz="1600" baseline="0">
                <a:cs typeface="Calibri" pitchFamily="34" charset="0"/>
              </a:defRPr>
            </a:lvl4pPr>
            <a:lvl5pPr indent="0" algn="ctr">
              <a:spcBef>
                <a:spcPct val="20000"/>
              </a:spcBef>
              <a:buClr>
                <a:srgbClr val="FF6600"/>
              </a:buClr>
              <a:buFont typeface="Arial" pitchFamily="34" charset="0"/>
              <a:buNone/>
              <a:defRPr sz="1600" baseline="0">
                <a:cs typeface="Calibri" pitchFamily="34" charset="0"/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1600"/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1600"/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1600"/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1600"/>
            </a:lvl9pPr>
          </a:lstStyle>
          <a:p>
            <a:pPr marL="0" lvl="0" indent="0">
              <a:tabLst>
                <a:tab pos="8256267" algn="r"/>
              </a:tabLst>
            </a:pPr>
            <a:r>
              <a:rPr lang="pt-BR" sz="1859" b="0" i="0" noProof="0" dirty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rPr>
              <a:t>Arthur João Catto, PhD	2º semestre de 2018</a:t>
            </a:r>
          </a:p>
        </p:txBody>
      </p:sp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2974315" y="1994653"/>
            <a:ext cx="5737885" cy="1440714"/>
          </a:xfrm>
        </p:spPr>
        <p:txBody>
          <a:bodyPr lIns="90000" bIns="0" anchor="ctr"/>
          <a:lstStyle>
            <a:lvl1pPr algn="l">
              <a:lnSpc>
                <a:spcPct val="80000"/>
              </a:lnSpc>
              <a:defRPr sz="6000" b="0" i="0" spc="-100" baseline="0">
                <a:solidFill>
                  <a:schemeClr val="tx1"/>
                </a:solidFill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1955" y="279400"/>
            <a:ext cx="8280246" cy="8362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Universidade Estadual de Campinas</a:t>
            </a:r>
          </a:p>
          <a:p>
            <a:pPr algn="l"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Instituto de Computação</a:t>
            </a:r>
          </a:p>
          <a:p>
            <a:pPr algn="l"/>
            <a:r>
              <a:rPr lang="pt-BR" sz="1859" b="0" i="0" noProof="0" dirty="0">
                <a:solidFill>
                  <a:schemeClr val="tx1"/>
                </a:solidFill>
                <a:latin typeface="+mj-lt"/>
                <a:ea typeface="Fira Sans Condensed Book" charset="0"/>
                <a:cs typeface="Fira Sans Condensed Book" charset="0"/>
              </a:rPr>
              <a:t>MC504 Sistemas Operacionais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431799" y="1995506"/>
            <a:ext cx="2319741" cy="1439862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66612" indent="-266612" algn="ctr">
              <a:buNone/>
              <a:defRPr lang="pt-BR" sz="10224" b="0" i="0" spc="-100" baseline="0" noProof="0" dirty="0">
                <a:solidFill>
                  <a:schemeClr val="bg1"/>
                </a:solidFill>
                <a:latin typeface="Myriad Pro Light Condensed" panose="020B0406030403020204" pitchFamily="34" charset="0"/>
              </a:defRPr>
            </a:lvl1pPr>
          </a:lstStyle>
          <a:p>
            <a:pPr marL="0" lvl="0" indent="0" algn="ctr"/>
            <a:r>
              <a:rPr lang="pt-BR" noProof="0" dirty="0" err="1"/>
              <a:t>Txx</a:t>
            </a:r>
            <a:endParaRPr lang="pt-BR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B1D79-01D5-C74A-86BC-75A1E797D0F3}"/>
              </a:ext>
            </a:extLst>
          </p:cNvPr>
          <p:cNvSpPr txBox="1"/>
          <p:nvPr/>
        </p:nvSpPr>
        <p:spPr>
          <a:xfrm>
            <a:off x="436242" y="3616960"/>
            <a:ext cx="12455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0" i="1" dirty="0" err="1">
                <a:latin typeface="Myriad Pro Light Condensed" panose="020B0406030403020204" pitchFamily="34" charset="0"/>
              </a:rPr>
              <a:t>Referência</a:t>
            </a:r>
            <a:r>
              <a:rPr lang="en-US" sz="1800" b="0" i="1" dirty="0">
                <a:latin typeface="Myriad Pro Light Condensed" panose="020B0406030403020204" pitchFamily="34" charset="0"/>
              </a:rPr>
              <a:t> principal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92365CFE-4931-FA40-B3B3-7FDA61D3A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31844" y="4232731"/>
            <a:ext cx="1378583" cy="276999"/>
          </a:xfr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1800" b="0" i="1" kern="1200" noProof="0" dirty="0">
                <a:solidFill>
                  <a:schemeClr val="tx1"/>
                </a:solidFill>
                <a:latin typeface="Myriad Pro Light Condensed" panose="020B0406030403020204" pitchFamily="34" charset="0"/>
                <a:ea typeface="+mn-ea"/>
                <a:cs typeface="+mn-cs"/>
              </a:defRPr>
            </a:lvl1pPr>
            <a:lvl2pPr marL="274533" indent="0">
              <a:buFontTx/>
              <a:buNone/>
              <a:defRPr/>
            </a:lvl2pPr>
            <a:lvl3pPr marL="534782" indent="0">
              <a:buFontTx/>
              <a:buNone/>
              <a:defRPr/>
            </a:lvl3pPr>
            <a:lvl4pPr marL="809314" indent="0">
              <a:buFontTx/>
              <a:buNone/>
              <a:defRPr/>
            </a:lvl4pPr>
            <a:lvl5pPr marL="1071149" indent="0">
              <a:buFontTx/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8B04B-6D80-3540-84AC-28843BF4A2D3}"/>
              </a:ext>
            </a:extLst>
          </p:cNvPr>
          <p:cNvSpPr txBox="1"/>
          <p:nvPr/>
        </p:nvSpPr>
        <p:spPr>
          <a:xfrm>
            <a:off x="436242" y="4232731"/>
            <a:ext cx="1495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0" i="1" dirty="0" err="1">
                <a:latin typeface="Myriad Pro Light Condensed" panose="020B0406030403020204" pitchFamily="34" charset="0"/>
              </a:rPr>
              <a:t>Discutido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em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classe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em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9D411-4BCA-F040-9148-24BE98808A10}"/>
              </a:ext>
            </a:extLst>
          </p:cNvPr>
          <p:cNvSpPr txBox="1"/>
          <p:nvPr/>
        </p:nvSpPr>
        <p:spPr>
          <a:xfrm>
            <a:off x="337983" y="3860135"/>
            <a:ext cx="7989688" cy="320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047" rtl="0" eaLnBrk="1" fontAlgn="auto" latinLnBrk="0" hangingPunct="1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F3A447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Ch.       of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Operating Systems: Three Easy Pieces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Remzi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 and Andrea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Arpaci-Dusseau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pages.cs.wisc.edu/~remzi/OSTEP/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5D2C3-1C86-6B41-B643-4A49D980A6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495" y="3854500"/>
            <a:ext cx="176330" cy="276999"/>
          </a:xfrm>
        </p:spPr>
        <p:txBody>
          <a:bodyPr wrap="none">
            <a:spAutoFit/>
          </a:bodyPr>
          <a:lstStyle>
            <a:lvl1pPr marL="0" indent="0">
              <a:buNone/>
              <a:defRPr sz="1800" b="0" i="0">
                <a:latin typeface="Myriad Pro Light Condensed" panose="020B0406030403020204" pitchFamily="34" charset="0"/>
              </a:defRPr>
            </a:lvl1pPr>
            <a:lvl2pPr marL="266613" indent="0">
              <a:buNone/>
              <a:defRPr sz="1800"/>
            </a:lvl2pPr>
            <a:lvl3pPr marL="536575" indent="0">
              <a:buNone/>
              <a:defRPr sz="1800"/>
            </a:lvl3pPr>
            <a:lvl4pPr marL="803275" indent="0">
              <a:buFont typeface="Arial" panose="020B0604020202020204" pitchFamily="34" charset="0"/>
              <a:buNone/>
              <a:defRPr sz="1800"/>
            </a:lvl4pPr>
            <a:lvl5pPr marL="9525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8423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1" pos="1401">
          <p15:clr>
            <a:srgbClr val="FBAE40"/>
          </p15:clr>
        </p15:guide>
        <p15:guide id="14" pos="1993">
          <p15:clr>
            <a:srgbClr val="FBAE40"/>
          </p15:clr>
        </p15:guide>
        <p15:guide id="15" pos="544">
          <p15:clr>
            <a:srgbClr val="FBAE40"/>
          </p15:clr>
        </p15:guide>
        <p15:guide id="16" pos="1495">
          <p15:clr>
            <a:srgbClr val="FBAE40"/>
          </p15:clr>
        </p15:guide>
        <p15:guide id="17" orient="horz" pos="24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8280400" cy="6210300"/>
          </a:xfrm>
        </p:spPr>
        <p:txBody>
          <a:bodyPr/>
          <a:lstStyle>
            <a:lvl4pPr marL="454025" indent="-450850">
              <a:buFont typeface="+mj-lt"/>
              <a:buAutoNum type="arabicPeriod"/>
              <a:defRPr sz="1600" b="0" i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1200" indent="-442913">
              <a:buFont typeface="+mj-lt"/>
              <a:buAutoNum type="arabicPeriod"/>
              <a:defRPr sz="1600" b="0" i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9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esq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050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d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7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3869268" cy="621030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279400"/>
            <a:ext cx="3852862" cy="621030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doi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00793"/>
            <a:ext cx="3721862" cy="836499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360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650863"/>
            <a:ext cx="3721862" cy="483883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188913"/>
            <a:ext cx="3721862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0337" y="499101"/>
            <a:ext cx="3721863" cy="836499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>
            <a:lvl1pPr lvl="0" defTabSz="914047">
              <a:lnSpc>
                <a:spcPct val="80000"/>
              </a:lnSpc>
              <a:spcBef>
                <a:spcPct val="0"/>
              </a:spcBef>
              <a:buNone/>
              <a:defRPr sz="4800" b="0" i="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sz="3600" dirty="0"/>
              <a:t>Click to edit Master title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990337" y="1649172"/>
            <a:ext cx="3721863" cy="4840528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90337" y="187221"/>
            <a:ext cx="3721863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2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trê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31800" y="639763"/>
            <a:ext cx="8280400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318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322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18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latin typeface="Myriad Pro SemiCondensed" charset="0"/>
                <a:ea typeface="Myriad Pro SemiCondensed" charset="0"/>
                <a:cs typeface="Myriad Pro SemiCondensed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322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latin typeface="Myriad Pro SemiCondensed" charset="0"/>
                <a:ea typeface="Myriad Pro SemiCondensed" charset="0"/>
                <a:cs typeface="Myriad Pro SemiCondensed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31800" y="279400"/>
            <a:ext cx="8280400" cy="3603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525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/>
        </p:nvSpPr>
        <p:spPr>
          <a:xfrm>
            <a:off x="431800" y="279400"/>
            <a:ext cx="8323014" cy="2836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marL="357188" lvl="4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Fourth level</a:t>
            </a:r>
          </a:p>
          <a:p>
            <a:pPr marL="628650" lvl="4" indent="-355600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Fifth level</a:t>
            </a:r>
            <a:endParaRPr lang="pt-BR" sz="1600" b="0" i="0" kern="1200" spc="0" baseline="0" noProof="0" dirty="0">
              <a:solidFill>
                <a:schemeClr val="tx1"/>
              </a:solidFill>
              <a:latin typeface="M+ 1m light" panose="020B0409020203020207" pitchFamily="49" charset="-128"/>
              <a:ea typeface="M+ 1m light" panose="020B0409020203020207" pitchFamily="49" charset="-128"/>
              <a:cs typeface="Courier Condensed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/>
        </p:nvSpPr>
        <p:spPr>
          <a:xfrm>
            <a:off x="389185" y="3743465"/>
            <a:ext cx="8365630" cy="2718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marL="357188" lvl="4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Fourth level</a:t>
            </a:r>
          </a:p>
          <a:p>
            <a:pPr marL="628650" lvl="4" indent="-355600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Fifth level</a:t>
            </a:r>
            <a:endParaRPr lang="pt-BR" sz="1600" b="0" i="0" kern="1200" spc="0" baseline="0" noProof="0" dirty="0">
              <a:solidFill>
                <a:schemeClr val="tx1"/>
              </a:solidFill>
              <a:latin typeface="M+ 1m light" panose="020B0409020203020207" pitchFamily="49" charset="-128"/>
              <a:ea typeface="M+ 1m light" panose="020B0409020203020207" pitchFamily="49" charset="-128"/>
              <a:cs typeface="Couri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uas Partes de Conteúdo (vertical co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340712"/>
            <a:ext cx="8280400" cy="234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149725"/>
            <a:ext cx="8280400" cy="2340000"/>
          </a:xfrm>
          <a:noFill/>
        </p:spPr>
        <p:txBody>
          <a:bodyPr/>
          <a:lstStyle>
            <a:lvl1pPr>
              <a:buSzPct val="80000"/>
              <a:defRPr sz="28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620712"/>
            <a:ext cx="8280400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678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646171"/>
            <a:ext cx="8280402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pc="-100" baseline="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0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400" b="0" i="0" spc="-100" baseline="0" noProof="0" dirty="0"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378813"/>
            <a:ext cx="8280401" cy="511088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803275" indent="-266700">
              <a:lnSpc>
                <a:spcPct val="100000"/>
              </a:lnSpc>
              <a:spcBef>
                <a:spcPts val="300"/>
              </a:spcBef>
              <a:buSzPct val="100000"/>
              <a:tabLst/>
              <a:defRPr lang="en-US" sz="2000" noProof="0" smtClean="0"/>
            </a:lvl3pPr>
            <a:lvl4pPr marL="1071563" indent="-268288">
              <a:lnSpc>
                <a:spcPct val="9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4pPr>
            <a:lvl5pPr marL="357188" indent="-34766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623888" indent="-357188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4131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47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  <p15:guide id="2" orient="horz" pos="8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-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40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9A759-5859-4946-98DF-F1ACA4B83FE0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AB4F0-4F8A-C24C-8CAA-9F7F2D1B1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2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beçalho da Seção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0826" y="1412879"/>
            <a:ext cx="8642350" cy="1116115"/>
          </a:xfrm>
        </p:spPr>
        <p:txBody>
          <a:bodyPr anchor="t"/>
          <a:lstStyle>
            <a:lvl1pPr algn="l" defTabSz="6855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6000" b="1" i="0" kern="1200" spc="-75" baseline="0" noProof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yriad Pro Bold Condensed" charset="0"/>
                <a:ea typeface="Myriad Pro Bold Condensed" charset="0"/>
                <a:cs typeface="Myriad Pro Bold Condensed" charset="0"/>
              </a:defRPr>
            </a:lvl1pPr>
          </a:lstStyle>
          <a:p>
            <a:r>
              <a:rPr lang="pt-BR" noProof="0" dirty="0"/>
              <a:t>Título da se</a:t>
            </a:r>
            <a:r>
              <a:rPr lang="en-US" noProof="0" dirty="0" err="1"/>
              <a:t>ção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50826" y="2543053"/>
            <a:ext cx="8642350" cy="1606672"/>
          </a:xfrm>
        </p:spPr>
        <p:txBody>
          <a:bodyPr anchor="t">
            <a:normAutofit/>
          </a:bodyPr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34279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38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17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3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677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39956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3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Objetivo da se</a:t>
            </a:r>
            <a:r>
              <a:rPr lang="en-US" noProof="0" dirty="0" err="1"/>
              <a:t>ção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49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1169987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400" b="0" i="0" spc="-100" baseline="0" noProof="0" dirty="0"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803275" indent="-266700">
              <a:lnSpc>
                <a:spcPct val="100000"/>
              </a:lnSpc>
              <a:spcBef>
                <a:spcPts val="300"/>
              </a:spcBef>
              <a:buSzPct val="100000"/>
              <a:tabLst/>
              <a:defRPr lang="en-US" sz="2000" noProof="0" smtClean="0"/>
            </a:lvl3pPr>
            <a:lvl4pPr marL="1071563" indent="-268288">
              <a:lnSpc>
                <a:spcPct val="9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4pPr>
            <a:lvl5pPr marL="357188" indent="-34766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  <a:lvl6pPr marL="623888" indent="-357188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4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4131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382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09366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5400" b="0" i="0" kern="1200" spc="-100" baseline="0" noProof="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0" y="2543053"/>
            <a:ext cx="8280401" cy="1606672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95616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8" y="279401"/>
            <a:ext cx="8280401" cy="412578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2400" b="0" i="0" noProof="0" dirty="0">
                <a:solidFill>
                  <a:srgbClr val="EBEBEB"/>
                </a:solidFill>
                <a:latin typeface="Myriad Pro Condensed" panose="020B0506030403020204" pitchFamily="34" charset="0"/>
                <a:ea typeface="Myriad Pro Condensed" panose="020B0506030403020204" pitchFamily="34" charset="0"/>
                <a:cs typeface="Myriad Pro Condensed" panose="020B05060304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799" y="1087395"/>
            <a:ext cx="8280401" cy="5402305"/>
          </a:xfrm>
        </p:spPr>
        <p:txBody>
          <a:bodyPr vert="horz" lIns="0" tIns="0" rIns="0" bIns="0" rtlCol="0">
            <a:noAutofit/>
          </a:bodyPr>
          <a:lstStyle>
            <a:lvl1pPr marL="466725" indent="-457200"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 marL="266613" indent="0">
              <a:buNone/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 marL="360000" indent="-360000">
              <a:lnSpc>
                <a:spcPct val="110000"/>
              </a:lnSpc>
              <a:defRPr lang="en-US" sz="1600" b="0" i="0" kern="1200" spc="0" baseline="0" noProof="0" dirty="0">
                <a:solidFill>
                  <a:srgbClr val="EBEBEB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marL="466725" lvl="4" indent="-457200" algn="l" defTabSz="91404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</a:pPr>
            <a:r>
              <a:rPr lang="en-US" noProof="0" dirty="0"/>
              <a:t>First level</a:t>
            </a:r>
          </a:p>
        </p:txBody>
      </p:sp>
    </p:spTree>
    <p:extLst>
      <p:ext uri="{BB962C8B-B14F-4D97-AF65-F5344CB8AC3E}">
        <p14:creationId xmlns:p14="http://schemas.microsoft.com/office/powerpoint/2010/main" val="384048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340712"/>
            <a:ext cx="8280400" cy="234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149725"/>
            <a:ext cx="8280400" cy="2340000"/>
          </a:xfrm>
          <a:solidFill>
            <a:schemeClr val="tx1"/>
          </a:solidFill>
        </p:spPr>
        <p:txBody>
          <a:bodyPr/>
          <a:lstStyle>
            <a:lvl1pPr>
              <a:buSzPct val="80000"/>
              <a:defRPr sz="28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bg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bg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620712"/>
            <a:ext cx="8280400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 Seção al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97698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7200" b="0" i="0" kern="1200" spc="-100" baseline="0" noProof="0" dirty="0">
                <a:solidFill>
                  <a:schemeClr val="bg1"/>
                </a:solidFill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1" y="4149274"/>
            <a:ext cx="8280401" cy="2340426"/>
          </a:xfrm>
        </p:spPr>
        <p:txBody>
          <a:bodyPr anchor="t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159364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spec)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b="0" i="0" noProof="0" dirty="0">
                <a:solidFill>
                  <a:srgbClr val="EBEBEB"/>
                </a:solidFill>
                <a:latin typeface="Myriad Pro Condensed" panose="020B0506030403020204" pitchFamily="34" charset="0"/>
                <a:ea typeface="Myriad Pro Condensed" panose="020B0506030403020204" pitchFamily="34" charset="0"/>
                <a:cs typeface="Myriad Pro Condensed" panose="020B05060304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>
              <a:defRPr lang="pt-BR" noProof="0" dirty="0">
                <a:solidFill>
                  <a:srgbClr val="EBEBEB"/>
                </a:solidFill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noProof="0"/>
              <a:t>Edit Master text styles</a:t>
            </a:r>
          </a:p>
          <a:p>
            <a:pPr lvl="1">
              <a:lnSpc>
                <a:spcPct val="100000"/>
              </a:lnSpc>
            </a:pPr>
            <a:r>
              <a:rPr lang="en-US" noProof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 noProof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 noProof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79400"/>
            <a:ext cx="8280400" cy="360363"/>
          </a:xfrm>
        </p:spPr>
        <p:txBody>
          <a:bodyPr vert="horz" lIns="0" tIns="0" rIns="0" bIns="0" rtlCol="0" anchor="b">
            <a:noAutofit/>
          </a:bodyPr>
          <a:lstStyle>
            <a:lvl1pPr marL="266612" indent="-266612">
              <a:buFontTx/>
              <a:buNone/>
              <a:defRPr lang="en-US" sz="2000" smtClean="0">
                <a:solidFill>
                  <a:srgbClr val="EBEBEB"/>
                </a:solidFill>
              </a:defRPr>
            </a:lvl1pPr>
          </a:lstStyle>
          <a:p>
            <a:pPr marL="0" lvl="0" indent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95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desenvolvime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358710" indent="-358710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628650" indent="-3556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lang="pt-BR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0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1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620713"/>
            <a:ext cx="8280400" cy="1189037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/>
          <a:p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o título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809750"/>
            <a:ext cx="8280400" cy="4679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66612" lvl="0" indent="-266612" algn="l" defTabSz="914047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Edit Master text styles</a:t>
            </a:r>
          </a:p>
          <a:p>
            <a:pPr marL="536397" lvl="1" indent="-269784" algn="l" defTabSz="91404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Second level</a:t>
            </a:r>
          </a:p>
          <a:p>
            <a:pPr marL="803275" lvl="2" indent="-266700" algn="l" defTabSz="914047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Third level</a:t>
            </a:r>
          </a:p>
          <a:p>
            <a:pPr marL="1071563" lvl="3" indent="-268288" algn="l" defTabSz="251680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</a:pPr>
            <a:r>
              <a:rPr lang="en-US" noProof="0" dirty="0"/>
              <a:t>Fourth level</a:t>
            </a:r>
          </a:p>
          <a:p>
            <a:pPr marL="357188" lvl="4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</a:pPr>
            <a:r>
              <a:rPr lang="en-US" noProof="0" dirty="0"/>
              <a:t>Fifth level</a:t>
            </a:r>
          </a:p>
          <a:p>
            <a:pPr marL="623888" lvl="5" indent="-357188" algn="l" defTabSz="3600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</a:pPr>
            <a:r>
              <a:rPr lang="en-US" noProof="0" dirty="0"/>
              <a:t>Sixth level</a:t>
            </a:r>
          </a:p>
          <a:p>
            <a:pPr lvl="5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339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5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47" rtl="0" eaLnBrk="1" latinLnBrk="0" hangingPunct="1">
        <a:lnSpc>
          <a:spcPct val="80000"/>
        </a:lnSpc>
        <a:spcBef>
          <a:spcPct val="0"/>
        </a:spcBef>
        <a:buNone/>
        <a:defRPr sz="4400" b="0" i="0" kern="1200" spc="-100" baseline="0">
          <a:solidFill>
            <a:schemeClr val="tx1">
              <a:lumMod val="75000"/>
              <a:lumOff val="25000"/>
            </a:schemeClr>
          </a:solidFill>
          <a:latin typeface="Myriad Pro Condensed" charset="0"/>
          <a:ea typeface="Myriad Pro Condensed" charset="0"/>
          <a:cs typeface="Myriad Pro Condensed" charset="0"/>
        </a:defRPr>
      </a:lvl1pPr>
    </p:titleStyle>
    <p:bodyStyle>
      <a:lvl1pPr marL="266612" indent="-266612" algn="l" defTabSz="914047" rtl="0" eaLnBrk="1" latinLnBrk="0" hangingPunct="1">
        <a:spcBef>
          <a:spcPts val="1800"/>
        </a:spcBef>
        <a:buClr>
          <a:schemeClr val="accent2"/>
        </a:buClr>
        <a:buSzPct val="100000"/>
        <a:buFont typeface="Wingdings" panose="05000000000000000000" pitchFamily="2" charset="2"/>
        <a:buChar char="§"/>
        <a:tabLst/>
        <a:defRPr lang="en-US" sz="24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1pPr>
      <a:lvl2pPr marL="536397" indent="-269784" algn="l" defTabSz="914047" rtl="0" eaLnBrk="1" latinLnBrk="0" hangingPunct="1">
        <a:spcBef>
          <a:spcPts val="600"/>
        </a:spcBef>
        <a:spcAft>
          <a:spcPts val="0"/>
        </a:spcAft>
        <a:buClr>
          <a:schemeClr val="bg1">
            <a:lumMod val="65000"/>
          </a:schemeClr>
        </a:buClr>
        <a:buSzPct val="100000"/>
        <a:buFont typeface="Wingdings" panose="05000000000000000000" pitchFamily="2" charset="2"/>
        <a:buChar char="§"/>
        <a:tabLst/>
        <a:defRPr lang="en-US" sz="24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2pPr>
      <a:lvl3pPr marL="879475" indent="-342900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Wingdings" panose="05000000000000000000" pitchFamily="2" charset="2"/>
        <a:buChar char="§"/>
        <a:tabLst/>
        <a:defRPr lang="en-US" sz="20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3pPr>
      <a:lvl4pPr marL="1146175" indent="-342900" algn="l" defTabSz="251680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20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4pPr>
      <a:lvl5pPr marL="466725" indent="-457200" algn="l" defTabSz="914047" rtl="0" eaLnBrk="1" latinLnBrk="0" hangingPunct="1">
        <a:lnSpc>
          <a:spcPct val="100000"/>
        </a:lnSpc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1600" b="0" i="0" kern="1200" spc="0" baseline="0" noProof="0" dirty="0" smtClean="0">
          <a:solidFill>
            <a:schemeClr val="tx1"/>
          </a:solidFill>
          <a:latin typeface="M+ 1m light" panose="020B0409020203020207" pitchFamily="49" charset="-128"/>
          <a:ea typeface="M+ 1m light" panose="020B0409020203020207" pitchFamily="49" charset="-128"/>
          <a:cs typeface="M+ 1m light" panose="020B0409020203020207" pitchFamily="49" charset="-128"/>
        </a:defRPr>
      </a:lvl5pPr>
      <a:lvl6pPr marL="723900" indent="-457200" algn="l" defTabSz="914047" rtl="0" eaLnBrk="1" latinLnBrk="0" hangingPunct="1">
        <a:lnSpc>
          <a:spcPct val="100000"/>
        </a:lnSpc>
        <a:spcBef>
          <a:spcPct val="2000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1600" b="0" i="0" kern="1200" spc="0" baseline="0" noProof="0" dirty="0" smtClean="0">
          <a:solidFill>
            <a:schemeClr val="tx1"/>
          </a:solidFill>
          <a:latin typeface="M+ 1m light" panose="020B0409020203020207" pitchFamily="49" charset="-128"/>
          <a:ea typeface="M+ 1m light" panose="020B0409020203020207" pitchFamily="49" charset="-128"/>
          <a:cs typeface="M+ 1m light" panose="020B0409020203020207" pitchFamily="49" charset="-128"/>
        </a:defRPr>
      </a:lvl6pPr>
      <a:lvl7pPr marL="2970658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84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05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47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1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69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6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8">
          <p15:clr>
            <a:srgbClr val="F26B43"/>
          </p15:clr>
        </p15:guide>
        <p15:guide id="6" orient="horz" pos="7007">
          <p15:clr>
            <a:srgbClr val="F26B43"/>
          </p15:clr>
        </p15:guide>
        <p15:guide id="11" pos="9493">
          <p15:clr>
            <a:srgbClr val="F26B43"/>
          </p15:clr>
        </p15:guide>
        <p15:guide id="42" pos="2880">
          <p15:clr>
            <a:srgbClr val="F26B43"/>
          </p15:clr>
        </p15:guide>
        <p15:guide id="45" orient="horz" pos="2614">
          <p15:clr>
            <a:srgbClr val="F26B43"/>
          </p15:clr>
        </p15:guide>
        <p15:guide id="49" orient="horz" pos="176">
          <p15:clr>
            <a:srgbClr val="F26B43"/>
          </p15:clr>
        </p15:guide>
        <p15:guide id="52" orient="horz" pos="391">
          <p15:clr>
            <a:srgbClr val="F26B43"/>
          </p15:clr>
        </p15:guide>
        <p15:guide id="54" pos="5488">
          <p15:clr>
            <a:srgbClr val="F26B43"/>
          </p15:clr>
        </p15:guide>
        <p15:guide id="55" pos="272">
          <p15:clr>
            <a:srgbClr val="F26B43"/>
          </p15:clr>
        </p15:guide>
        <p15:guide id="56" orient="horz" pos="59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B9DF6E-9428-8948-91D0-51874B23B2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C7FAB-507C-5D45-AC79-1E9FD3049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T28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3A7273-A5FB-A649-893A-A27A3B05B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31844" y="4232731"/>
            <a:ext cx="1594988" cy="276999"/>
          </a:xfrm>
        </p:spPr>
        <p:txBody>
          <a:bodyPr/>
          <a:lstStyle/>
          <a:p>
            <a:r>
              <a:rPr lang="en-US" dirty="0"/>
              <a:t>05 de </a:t>
            </a:r>
            <a:r>
              <a:rPr lang="en-US" dirty="0" err="1"/>
              <a:t>novembro</a:t>
            </a:r>
            <a:r>
              <a:rPr lang="en-US" dirty="0"/>
              <a:t> de 2018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6D758-6FC2-CD41-BE17-35B24C563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495" y="3854500"/>
            <a:ext cx="166712" cy="276999"/>
          </a:xfrm>
        </p:spPr>
        <p:txBody>
          <a:bodyPr/>
          <a:lstStyle/>
          <a:p>
            <a:r>
              <a:rPr lang="en-US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84843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0 (striping)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/>
              <a:t>A disk array with striping at the block level but without any redundancy.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RAID-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3198255"/>
            <a:ext cx="8010524" cy="31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0 (striping)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I/O performance</a:t>
            </a:r>
          </a:p>
          <a:p>
            <a:r>
              <a:rPr lang="en-US" dirty="0"/>
              <a:t>Best when data is striped</a:t>
            </a:r>
            <a:br>
              <a:rPr lang="en-US" dirty="0"/>
            </a:br>
            <a:r>
              <a:rPr lang="en-US" dirty="0"/>
              <a:t>across multiple controllers with only one drive per</a:t>
            </a:r>
            <a:br>
              <a:rPr lang="en-US" dirty="0"/>
            </a:br>
            <a:r>
              <a:rPr lang="en-US" dirty="0"/>
              <a:t>controller</a:t>
            </a:r>
          </a:p>
          <a:p>
            <a:r>
              <a:rPr lang="en-US" dirty="0"/>
              <a:t>No parity calculation overhead</a:t>
            </a:r>
          </a:p>
          <a:p>
            <a:r>
              <a:rPr lang="en-US" dirty="0"/>
              <a:t>Very simple design</a:t>
            </a:r>
          </a:p>
          <a:p>
            <a:r>
              <a:rPr lang="en-US" dirty="0"/>
              <a:t>Easy to implement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Not a “true” RAID because there is </a:t>
            </a:r>
            <a:r>
              <a:rPr lang="en-US" dirty="0">
                <a:solidFill>
                  <a:srgbClr val="FF2600"/>
                </a:solidFill>
                <a:latin typeface="Myriad Pro Condensed" charset="0"/>
                <a:ea typeface="Myriad Pro Condensed" charset="0"/>
                <a:cs typeface="Myriad Pro Condensed" charset="0"/>
              </a:rPr>
              <a:t>NO</a:t>
            </a:r>
            <a:r>
              <a:rPr lang="en-US" dirty="0"/>
              <a:t> redundancy or fault-tolerance</a:t>
            </a:r>
          </a:p>
          <a:p>
            <a:r>
              <a:rPr lang="en-US" dirty="0"/>
              <a:t>Failure of just one drive will result in all data in an array being lost</a:t>
            </a:r>
          </a:p>
          <a:p>
            <a:r>
              <a:rPr lang="en-US" dirty="0"/>
              <a:t>Should never be used in mission critical environments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pc="-100" dirty="0"/>
              <a:t>Disadvantages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1 (mirroring)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pt-BR" dirty="0"/>
              <a:t>A disk </a:t>
            </a:r>
            <a:r>
              <a:rPr lang="pt-BR" dirty="0" err="1"/>
              <a:t>array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simple</a:t>
            </a:r>
            <a:r>
              <a:rPr lang="pt-BR" dirty="0"/>
              <a:t> disk </a:t>
            </a:r>
            <a:r>
              <a:rPr lang="pt-BR" dirty="0" err="1"/>
              <a:t>mirroring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RAID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3101304"/>
            <a:ext cx="8010525" cy="32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2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 (mirroring)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Write or two Reads possible per mirrored pair.</a:t>
            </a:r>
          </a:p>
          <a:p>
            <a:r>
              <a:rPr lang="en-US" dirty="0"/>
              <a:t>Twice Read and same Write transaction rate of single disk. </a:t>
            </a:r>
          </a:p>
          <a:p>
            <a:r>
              <a:rPr lang="en-US" dirty="0"/>
              <a:t>100% redundancy.</a:t>
            </a:r>
          </a:p>
          <a:p>
            <a:r>
              <a:rPr lang="en-US" dirty="0"/>
              <a:t>Same transfer rate per block of a single disk.</a:t>
            </a:r>
          </a:p>
          <a:p>
            <a:r>
              <a:rPr lang="en-US" dirty="0"/>
              <a:t>Can sustain multiple simultaneous drive failures.</a:t>
            </a:r>
          </a:p>
          <a:p>
            <a:r>
              <a:rPr lang="pt-BR" dirty="0" err="1"/>
              <a:t>Simplest</a:t>
            </a:r>
            <a:r>
              <a:rPr lang="pt-BR" dirty="0"/>
              <a:t> RAID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Highest disk overhead of all RAIDs – inefficient</a:t>
            </a:r>
          </a:p>
          <a:p>
            <a:r>
              <a:rPr lang="en-US"/>
              <a:t>RAID function typically done by system software</a:t>
            </a:r>
          </a:p>
          <a:p>
            <a:r>
              <a:rPr lang="en-US"/>
              <a:t>Hardware implementation is strongly recommended</a:t>
            </a:r>
          </a:p>
          <a:p>
            <a:r>
              <a:rPr lang="en-US"/>
              <a:t>May not support hot swap of failed disk when implemented in “software”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2 (redundancy via Hamming code)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Each bit of data word is written to a data disk drive (4 in this example). </a:t>
            </a:r>
          </a:p>
          <a:p>
            <a:pPr>
              <a:spcBef>
                <a:spcPts val="600"/>
              </a:spcBef>
            </a:pPr>
            <a:r>
              <a:rPr lang="en-US" dirty="0"/>
              <a:t>Each data word has its Hamming Code ECC word recorded on the ECC disks (3 in this example). </a:t>
            </a:r>
          </a:p>
          <a:p>
            <a:pPr>
              <a:spcBef>
                <a:spcPts val="600"/>
              </a:spcBef>
            </a:pPr>
            <a:r>
              <a:rPr lang="en-US" dirty="0"/>
              <a:t>On Read, the ECC code verifies correct data or corrects single disk errors.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D354D3-1368-7148-8C98-0686ADE4BA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3898" t="8490" r="25886" b="59633"/>
          <a:stretch/>
        </p:blipFill>
        <p:spPr>
          <a:xfrm>
            <a:off x="4838573" y="3770172"/>
            <a:ext cx="818707" cy="967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209"/>
          <a:stretch/>
        </p:blipFill>
        <p:spPr>
          <a:xfrm>
            <a:off x="5636015" y="3733566"/>
            <a:ext cx="3406648" cy="293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1387"/>
          <a:stretch/>
        </p:blipFill>
        <p:spPr>
          <a:xfrm>
            <a:off x="349081" y="3732213"/>
            <a:ext cx="4734041" cy="293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837" t="5193" r="67598" b="57583"/>
          <a:stretch/>
        </p:blipFill>
        <p:spPr>
          <a:xfrm>
            <a:off x="406648" y="3121128"/>
            <a:ext cx="2369275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2 (redundancy via Hamming code)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“On the fly” data error correction</a:t>
            </a:r>
          </a:p>
          <a:p>
            <a:r>
              <a:rPr lang="en-US" dirty="0"/>
              <a:t>Extremely high data transfer rates possible</a:t>
            </a:r>
          </a:p>
          <a:p>
            <a:r>
              <a:rPr lang="en-US" dirty="0"/>
              <a:t>The larger the word size, the better the ratio of data disks to ECC disks</a:t>
            </a:r>
          </a:p>
          <a:p>
            <a:r>
              <a:rPr lang="en-US" dirty="0"/>
              <a:t>Relatively simple controller design compared to RAID levels 3, 4 &amp; 5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high ratio of ECC disks to data disks with smaller word sizes – inefficient</a:t>
            </a:r>
          </a:p>
          <a:p>
            <a:r>
              <a:rPr lang="en-US" dirty="0"/>
              <a:t>Entry level cost very high thus requiring very high transfer rate need to justify</a:t>
            </a:r>
          </a:p>
          <a:p>
            <a:r>
              <a:rPr lang="en-US" dirty="0"/>
              <a:t>Transaction rate is equal to that of a single disk at best</a:t>
            </a:r>
          </a:p>
          <a:p>
            <a:r>
              <a:rPr lang="en-US" dirty="0"/>
              <a:t>No commercial implementations exist / not commercially viable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4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3 (bit-interleaved parity)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 tIns="3240000" anchor="t" anchorCtr="0"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pt-BR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⊕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⊕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⊕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>
                    <a:sym typeface="Symbol" pitchFamily="18" charset="2"/>
                  </a:rPr>
                  <a:t>, </a:t>
                </a:r>
                <a:r>
                  <a:rPr lang="pt-BR" dirty="0" err="1">
                    <a:sym typeface="Symbol" pitchFamily="18" charset="2"/>
                  </a:rPr>
                  <a:t>which</a:t>
                </a:r>
                <a:r>
                  <a:rPr lang="pt-BR" dirty="0">
                    <a:sym typeface="Symbol" pitchFamily="18" charset="2"/>
                  </a:rPr>
                  <a:t> </a:t>
                </a:r>
                <a:r>
                  <a:rPr lang="pt-BR" dirty="0" err="1">
                    <a:sym typeface="Symbol" pitchFamily="18" charset="2"/>
                  </a:rPr>
                  <a:t>enables</a:t>
                </a:r>
                <a:r>
                  <a:rPr lang="pt-BR" dirty="0">
                    <a:sym typeface="Symbol" pitchFamily="18" charset="2"/>
                  </a:rPr>
                  <a:t> </a:t>
                </a:r>
                <a:r>
                  <a:rPr lang="pt-BR" dirty="0" err="1">
                    <a:sym typeface="Symbol" pitchFamily="18" charset="2"/>
                  </a:rPr>
                  <a:t>recalculating</a:t>
                </a:r>
                <a:r>
                  <a:rPr lang="pt-BR" dirty="0">
                    <a:sym typeface="Symbol" pitchFamily="18" charset="2"/>
                  </a:rPr>
                  <a:t> </a:t>
                </a:r>
                <a:r>
                  <a:rPr lang="pt-BR" dirty="0" err="1">
                    <a:sym typeface="Symbol" pitchFamily="18" charset="2"/>
                  </a:rPr>
                  <a:t>any</a:t>
                </a:r>
                <a:r>
                  <a:rPr lang="pt-BR" dirty="0"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endParaRPr lang="pt-BR" dirty="0">
                  <a:sym typeface="Symbol" pitchFamily="18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>
                    <a:sym typeface="Symbol" pitchFamily="18" charset="2"/>
                  </a:rPr>
                  <a:t>For example: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⨁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⨁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⨁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37" t="5193" r="87388" b="57583"/>
          <a:stretch/>
        </p:blipFill>
        <p:spPr>
          <a:xfrm>
            <a:off x="272367" y="1689105"/>
            <a:ext cx="783319" cy="1158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686" y="1689105"/>
            <a:ext cx="1766887" cy="1158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90057" y="2261451"/>
            <a:ext cx="732516" cy="660032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138" y="1628780"/>
            <a:ext cx="8013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3 (bit-interleaved parity)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high read data transfer rate</a:t>
            </a:r>
          </a:p>
          <a:p>
            <a:r>
              <a:rPr lang="en-US" spc="-50" dirty="0"/>
              <a:t>Very high write data transfer rate</a:t>
            </a:r>
          </a:p>
          <a:p>
            <a:r>
              <a:rPr lang="en-US" dirty="0"/>
              <a:t>Disk failure has an insignificant impact on throughput</a:t>
            </a:r>
          </a:p>
          <a:p>
            <a:r>
              <a:rPr lang="en-US" dirty="0"/>
              <a:t>Low ratio of ECC (Parity) disks to data disks means high efficiency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rate equal to that of a single disk drive at best (if spindles are synchronized)</a:t>
            </a:r>
          </a:p>
          <a:p>
            <a:r>
              <a:rPr lang="en-US" dirty="0"/>
              <a:t>Controller design is fairly complex</a:t>
            </a:r>
          </a:p>
          <a:p>
            <a:r>
              <a:rPr lang="en-US" dirty="0"/>
              <a:t>Very difficult and resource intensive to do as a “software” RAID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7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Each entire block is written onto a data disk. </a:t>
            </a:r>
          </a:p>
          <a:p>
            <a:r>
              <a:rPr lang="en-US" dirty="0"/>
              <a:t>Parity for same rank blocks is generated on Writes, recorded on the parity disk and checked on Reads.</a:t>
            </a:r>
          </a:p>
          <a:p>
            <a:r>
              <a:rPr lang="en-US" dirty="0"/>
              <a:t>RAID Level 4 requires a minimum of 3 drives to implement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837" t="5193" r="87388" b="57583"/>
          <a:stretch/>
        </p:blipFill>
        <p:spPr>
          <a:xfrm>
            <a:off x="259669" y="3729269"/>
            <a:ext cx="783319" cy="11582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01"/>
          <a:stretch/>
        </p:blipFill>
        <p:spPr>
          <a:xfrm>
            <a:off x="836154" y="3729269"/>
            <a:ext cx="1275675" cy="11582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35841" y="4301615"/>
            <a:ext cx="732516" cy="660032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185" y="3716115"/>
            <a:ext cx="75946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2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Each entire block is written onto a data disk. </a:t>
            </a:r>
          </a:p>
          <a:p>
            <a:r>
              <a:rPr lang="en-US" dirty="0"/>
              <a:t>Parity for same rank blocks is generated on Writes, recorded on the parity disk and checked on Reads.</a:t>
            </a:r>
          </a:p>
          <a:p>
            <a:r>
              <a:rPr lang="en-US" dirty="0"/>
              <a:t>RAID Level 4 requires a minimum of 3 drives to implement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3" y="3716115"/>
            <a:ext cx="7594600" cy="283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94" r="87456" b="54577"/>
          <a:stretch/>
        </p:blipFill>
        <p:spPr>
          <a:xfrm>
            <a:off x="272149" y="3715094"/>
            <a:ext cx="1023258" cy="1505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264" r="25169" b="54577"/>
          <a:stretch/>
        </p:blipFill>
        <p:spPr>
          <a:xfrm>
            <a:off x="1045029" y="3716115"/>
            <a:ext cx="4971478" cy="15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Structure</a:t>
            </a:r>
            <a:endParaRPr lang="en-US" dirty="0"/>
          </a:p>
        </p:txBody>
      </p:sp>
      <p:sp>
        <p:nvSpPr>
          <p:cNvPr id="883717" name="Rectangle 5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stands for </a:t>
            </a:r>
            <a:r>
              <a:rPr lang="en-US" dirty="0">
                <a:solidFill>
                  <a:schemeClr val="accent1"/>
                </a:solidFill>
              </a:rPr>
              <a:t>redundant array of inexpensive </a:t>
            </a:r>
            <a:r>
              <a:rPr lang="en-US" dirty="0"/>
              <a:t>(or </a:t>
            </a:r>
            <a:r>
              <a:rPr lang="en-US" dirty="0">
                <a:solidFill>
                  <a:schemeClr val="accent1"/>
                </a:solidFill>
              </a:rPr>
              <a:t>independent</a:t>
            </a:r>
            <a:r>
              <a:rPr lang="en-US" dirty="0"/>
              <a:t>) </a:t>
            </a:r>
            <a:r>
              <a:rPr lang="en-US" dirty="0">
                <a:solidFill>
                  <a:schemeClr val="accent1"/>
                </a:solidFill>
              </a:rPr>
              <a:t>disks</a:t>
            </a:r>
            <a:r>
              <a:rPr lang="en-US" dirty="0"/>
              <a:t>.</a:t>
            </a:r>
          </a:p>
          <a:p>
            <a:r>
              <a:rPr lang="en-US" spc="-20" dirty="0"/>
              <a:t>Set of physical disk drives viewed by the operating system as a single logical drive.</a:t>
            </a:r>
          </a:p>
          <a:p>
            <a:r>
              <a:rPr lang="en-US" dirty="0"/>
              <a:t>Data is distributed across the physical drives of an array for higher reliability and data-transfer rates.</a:t>
            </a:r>
          </a:p>
          <a:p>
            <a:r>
              <a:rPr lang="en-US" dirty="0"/>
              <a:t>Redundant disk capacity is used to store parity information and implement fault tolerance.</a:t>
            </a:r>
          </a:p>
          <a:p>
            <a:r>
              <a:rPr lang="pt-BR" dirty="0"/>
              <a:t>RAID </a:t>
            </a:r>
            <a:r>
              <a:rPr lang="pt-BR" dirty="0" err="1"/>
              <a:t>functionality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implemented</a:t>
            </a:r>
            <a:r>
              <a:rPr lang="pt-BR" dirty="0"/>
              <a:t> a </a:t>
            </a:r>
            <a:r>
              <a:rPr lang="pt-BR" dirty="0" err="1"/>
              <a:t>dedicated</a:t>
            </a:r>
            <a:r>
              <a:rPr lang="pt-BR" dirty="0"/>
              <a:t> </a:t>
            </a:r>
            <a:r>
              <a:rPr lang="pt-BR" dirty="0" err="1"/>
              <a:t>controller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even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OS.</a:t>
            </a:r>
            <a:endParaRPr lang="en-US" dirty="0"/>
          </a:p>
          <a:p>
            <a:r>
              <a:rPr lang="en-US" dirty="0"/>
              <a:t>RAID offers good potential for incremental growth.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5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Block parity is calculated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 ⨁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Now,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changed into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and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:r>
                  <a:rPr lang="pt-BR" dirty="0" err="1"/>
                  <a:t>we</a:t>
                </a:r>
                <a:r>
                  <a:rPr lang="pt-BR" dirty="0"/>
                  <a:t> </a:t>
                </a:r>
                <a:r>
                  <a:rPr lang="pt-BR" dirty="0" err="1"/>
                  <a:t>want</a:t>
                </a:r>
                <a:r>
                  <a:rPr lang="pt-BR" dirty="0"/>
                  <a:t>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revert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:r>
                  <a:rPr lang="pt-BR" dirty="0" err="1"/>
                  <a:t>change</a:t>
                </a:r>
                <a:r>
                  <a:rPr lang="pt-BR" dirty="0"/>
                  <a:t>.</a:t>
                </a:r>
                <a:endParaRPr lang="en-US" dirty="0"/>
              </a:p>
              <a:p>
                <a:r>
                  <a:rPr lang="en-US" dirty="0"/>
                  <a:t>We can calculate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⨁⊕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latin typeface="Cambria Math" charset="0"/>
                      </a:rPr>
                      <m:t>∴</m:t>
                    </m:r>
                  </m:oMath>
                </a14:m>
                <a:endParaRPr lang="en-US" dirty="0"/>
              </a:p>
              <a:p>
                <a:pPr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latin typeface="Cambria Math" charset="0"/>
                      </a:rPr>
                      <m:t>∴</m:t>
                    </m:r>
                  </m:oMath>
                </a14:m>
                <a:endParaRPr lang="en-US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⊕</m:t>
                      </m:r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⊕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274638" indent="0">
                  <a:buNone/>
                </a:pPr>
                <a:r>
                  <a:rPr lang="en-US" dirty="0"/>
                  <a:t>and then recalculate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2257" t="-3023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86" y="989697"/>
            <a:ext cx="4005942" cy="1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Very high read data transaction rate</a:t>
            </a:r>
          </a:p>
          <a:p>
            <a:r>
              <a:rPr lang="en-US" dirty="0"/>
              <a:t>Low ratio of ECC (Parity) disks to data disks means high efficiency</a:t>
            </a:r>
          </a:p>
          <a:p>
            <a:r>
              <a:rPr lang="en-US" dirty="0"/>
              <a:t>High aggregate read transfer rate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Quite complex controller design</a:t>
            </a:r>
          </a:p>
          <a:p>
            <a:r>
              <a:rPr lang="en-US" dirty="0"/>
              <a:t>Worst write transaction rate and write aggregate transfer rate</a:t>
            </a:r>
          </a:p>
          <a:p>
            <a:r>
              <a:rPr lang="en-US" dirty="0"/>
              <a:t>Difficult and inefficient data rebuild in the event of disk failure</a:t>
            </a:r>
          </a:p>
          <a:p>
            <a:r>
              <a:rPr lang="en-US" dirty="0"/>
              <a:t>Block read transfer rate equal to that of a single disk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/>
              <a:t>RAID 5 (block-interleaved distributed parity)</a:t>
            </a:r>
            <a:endParaRPr lang="en-US" spc="-15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250826" y="1412880"/>
            <a:ext cx="8642350" cy="5256210"/>
          </a:xfrm>
        </p:spPr>
        <p:txBody>
          <a:bodyPr>
            <a:normAutofit/>
          </a:bodyPr>
          <a:lstStyle/>
          <a:p>
            <a:r>
              <a:rPr lang="en-US" sz="2400" dirty="0"/>
              <a:t>Each entire data block is written on a data disk.</a:t>
            </a:r>
          </a:p>
          <a:p>
            <a:r>
              <a:rPr lang="en-US" sz="2400" dirty="0"/>
              <a:t>Parity for blocks in the same rank is generated on Writes, recorded in a distributed location and checked on Reads.</a:t>
            </a:r>
          </a:p>
          <a:p>
            <a:r>
              <a:rPr lang="en-US" sz="2400" dirty="0"/>
              <a:t>RAID Level 5 requires a minimum of 3 drives to implement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aid 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462"/>
          <a:stretch/>
        </p:blipFill>
        <p:spPr>
          <a:xfrm>
            <a:off x="250824" y="3317358"/>
            <a:ext cx="8642351" cy="33517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49925" y="6265050"/>
            <a:ext cx="415922" cy="404038"/>
          </a:xfrm>
          <a:prstGeom prst="rect">
            <a:avLst/>
          </a:prstGeom>
          <a:solidFill>
            <a:srgbClr val="F4F3FD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RAID 5 (block-interleaved distributed parity)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Highest Read data transaction rate</a:t>
            </a:r>
          </a:p>
          <a:p>
            <a:r>
              <a:rPr lang="en-US"/>
              <a:t>Medium Write data transaction rate</a:t>
            </a:r>
          </a:p>
          <a:p>
            <a:r>
              <a:rPr lang="en-US"/>
              <a:t>Low ratio of ECC (Parity) disks to data disks means high efficiency</a:t>
            </a:r>
          </a:p>
          <a:p>
            <a:r>
              <a:rPr lang="en-US"/>
              <a:t>Good aggregate transfer rate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Disk failure has a medium impact on throughput</a:t>
            </a:r>
          </a:p>
          <a:p>
            <a:r>
              <a:rPr lang="en-US"/>
              <a:t>Most complex controller design</a:t>
            </a:r>
          </a:p>
          <a:p>
            <a:r>
              <a:rPr lang="en-US"/>
              <a:t>Difficult to rebuild in the event of a disk failure (as compared to RAID level 1)</a:t>
            </a:r>
          </a:p>
          <a:p>
            <a:r>
              <a:rPr lang="en-US"/>
              <a:t>Individual block data transfer rate same as single disk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6 (dual redundancy)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RAID 6 is essentially an extension of RAID level 5 which allows for additional fault tolerance by using a second independent distributed parity scheme (dual parity)</a:t>
            </a:r>
          </a:p>
          <a:p>
            <a:r>
              <a:rPr lang="en-US"/>
              <a:t>Data is striped on a block level across a set of drives, just like in RAID 5, and a second set of parity is calculated by a different algorithm and written across all the drives </a:t>
            </a:r>
          </a:p>
          <a:p>
            <a:r>
              <a:rPr lang="en-US"/>
              <a:t>RAID Level 6 requires a minimum of 4 drives to implement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6 (dual redundancy)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RAID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800" y="2168832"/>
            <a:ext cx="8280400" cy="32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6 (dual redundancy)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RAID 6 provides for an extremely high data fault tolerance and can sustain multiple simultaneous drive failures</a:t>
            </a:r>
          </a:p>
          <a:p>
            <a:r>
              <a:rPr lang="en-US"/>
              <a:t>RAID 6 protects against multiple bad block failures while non-degraded (all disks ok)</a:t>
            </a:r>
          </a:p>
          <a:p>
            <a:r>
              <a:rPr lang="en-US"/>
              <a:t>RAID 6 protects against a single bad block failure while operating in degraded mode (one faulty disk)</a:t>
            </a:r>
          </a:p>
          <a:p>
            <a:r>
              <a:rPr lang="en-US"/>
              <a:t>Perfect solution for mission critical applications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More complex controller design</a:t>
            </a:r>
          </a:p>
          <a:p>
            <a:r>
              <a:rPr lang="en-US"/>
              <a:t>Controller overhead to compute parity addresses is extremely high</a:t>
            </a:r>
          </a:p>
          <a:p>
            <a:r>
              <a:rPr lang="en-US"/>
              <a:t>Write performance can be brought on par with RAID Level 5 by using a custom ASIC for computing Reed-Solomon parity</a:t>
            </a:r>
          </a:p>
          <a:p>
            <a:r>
              <a:rPr lang="en-US"/>
              <a:t>Requires N+2 drives to implement because of dual parity scheme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/>
              <a:t>Characteristics &amp; Advantages</a:t>
            </a:r>
            <a:endParaRPr lang="en-US" spc="-1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Disadvantages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9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pc="-100" dirty="0"/>
              <a:t>RAID 10 High </a:t>
            </a:r>
            <a:r>
              <a:rPr lang="pt-BR" spc="-100" dirty="0" err="1"/>
              <a:t>Reliability</a:t>
            </a:r>
            <a:r>
              <a:rPr lang="pt-BR" spc="-100" dirty="0"/>
              <a:t> </a:t>
            </a:r>
            <a:r>
              <a:rPr lang="pt-BR" spc="-100" dirty="0" err="1"/>
              <a:t>and</a:t>
            </a:r>
            <a:r>
              <a:rPr lang="pt-BR" spc="-100" dirty="0"/>
              <a:t> Performance</a:t>
            </a:r>
            <a:endParaRPr lang="pt-BR" sz="2000" spc="-1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RAID 10 is implemented as a striped array of RAID 1 arrays</a:t>
            </a:r>
          </a:p>
          <a:p>
            <a:r>
              <a:rPr lang="en-US" dirty="0"/>
              <a:t>RAID Level 10 requires a minimum of 4 drives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aid 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800" y="2791238"/>
            <a:ext cx="8280400" cy="32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10 (dual redundancy)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RAID 10 has the same fault tolerance as RAID level 1</a:t>
            </a:r>
          </a:p>
          <a:p>
            <a:r>
              <a:rPr lang="en-US" dirty="0"/>
              <a:t>RAID 10 has the same overhead for fault-tolerance as mirroring alone</a:t>
            </a:r>
          </a:p>
          <a:p>
            <a:r>
              <a:rPr lang="en-US" dirty="0"/>
              <a:t>High I/O rates are achieved by striping RAID 1 segments</a:t>
            </a:r>
          </a:p>
          <a:p>
            <a:r>
              <a:rPr lang="en-US" dirty="0"/>
              <a:t>Under certain circumstances. RAID 10 array can sustain multiple simultaneous drive failures</a:t>
            </a:r>
          </a:p>
          <a:p>
            <a:r>
              <a:rPr lang="en-US" dirty="0"/>
              <a:t>Excellent solution for sites that would have otherwise gone with RAID 1 but need some additional performance boost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Very expensive / High overhead</a:t>
            </a:r>
          </a:p>
          <a:p>
            <a:r>
              <a:rPr lang="en-US"/>
              <a:t>All drives must move in parallel to proper track lowering sustained performance</a:t>
            </a:r>
          </a:p>
          <a:p>
            <a:r>
              <a:rPr lang="en-US"/>
              <a:t>Very limited scalability at a very high inherent cost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pc="-100" dirty="0"/>
              <a:t>RAID 50 High I/O </a:t>
            </a:r>
            <a:r>
              <a:rPr lang="pt-BR" spc="-100" dirty="0" err="1"/>
              <a:t>and</a:t>
            </a:r>
            <a:r>
              <a:rPr lang="pt-BR" spc="-100" dirty="0"/>
              <a:t> Data </a:t>
            </a:r>
            <a:r>
              <a:rPr lang="pt-BR" spc="-100" dirty="0" err="1"/>
              <a:t>Transfer</a:t>
            </a:r>
            <a:r>
              <a:rPr lang="pt-BR" spc="-100" dirty="0"/>
              <a:t> Rates</a:t>
            </a:r>
            <a:endParaRPr lang="pt-BR" sz="2000" spc="-1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400" spc="-50" dirty="0"/>
              <a:t>RAID 50 should have been called “RAID 03” because it was implemented as </a:t>
            </a:r>
            <a:br>
              <a:rPr lang="en-US" sz="2400" dirty="0"/>
            </a:br>
            <a:r>
              <a:rPr lang="en-US" sz="2400" dirty="0"/>
              <a:t>a striped (RAID level 0) array whose segments were RAID 3 arrays (during mid-90s)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RAID Level 50 requires a minimum of 6 drives to implement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" y="3621445"/>
            <a:ext cx="8010525" cy="3228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7882"/>
          <a:stretch/>
        </p:blipFill>
        <p:spPr>
          <a:xfrm>
            <a:off x="1042988" y="2707497"/>
            <a:ext cx="8636000" cy="13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Reliability</a:t>
            </a:r>
            <a:r>
              <a:rPr lang="pt-BR" dirty="0"/>
              <a:t> </a:t>
            </a:r>
            <a:r>
              <a:rPr lang="pt-BR" dirty="0" err="1"/>
              <a:t>improvement</a:t>
            </a:r>
            <a:r>
              <a:rPr lang="pt-BR" dirty="0"/>
              <a:t> via </a:t>
            </a:r>
            <a:r>
              <a:rPr lang="pt-BR" dirty="0" err="1"/>
              <a:t>redundancy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3717" name="Rectangle 5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If the mean time to failure (MTTF) of a single disk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hours, </a:t>
                </a:r>
                <a:br>
                  <a:rPr lang="en-US" dirty="0"/>
                </a:br>
                <a:r>
                  <a:rPr lang="en-US" dirty="0"/>
                  <a:t>the MTTF of a disk set comprising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such disks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num>
                      <m:den>
                        <m:r>
                          <a:rPr lang="pt-BR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drawback can be compensated via redundancy.</a:t>
                </a:r>
              </a:p>
              <a:p>
                <a:pPr lvl="1"/>
                <a:r>
                  <a:rPr lang="en-US" dirty="0"/>
                  <a:t>Redundancy stands for extra information, not normally needed, </a:t>
                </a:r>
                <a:br>
                  <a:rPr lang="en-US" dirty="0"/>
                </a:br>
                <a:r>
                  <a:rPr lang="en-US" dirty="0"/>
                  <a:t>that can be used to rebuild lost data in the case of failures.</a:t>
                </a:r>
              </a:p>
              <a:p>
                <a:pPr lvl="2"/>
                <a:r>
                  <a:rPr lang="en-US" dirty="0"/>
                  <a:t>The simplest form of redundancy is mirroring.</a:t>
                </a:r>
              </a:p>
            </p:txBody>
          </p:sp>
        </mc:Choice>
        <mc:Fallback xmlns="">
          <p:sp>
            <p:nvSpPr>
              <p:cNvPr id="883717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767" t="-5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7" grpId="0" uiExpand="1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pc="-100" dirty="0"/>
              <a:t>RAID 50 High I/O </a:t>
            </a:r>
            <a:r>
              <a:rPr lang="pt-BR" spc="-100" dirty="0" err="1"/>
              <a:t>and</a:t>
            </a:r>
            <a:r>
              <a:rPr lang="pt-BR" spc="-100" dirty="0"/>
              <a:t> Data </a:t>
            </a:r>
            <a:r>
              <a:rPr lang="pt-BR" spc="-100" dirty="0" err="1"/>
              <a:t>Transfer</a:t>
            </a:r>
            <a:r>
              <a:rPr lang="pt-BR" spc="-100" dirty="0"/>
              <a:t> Rates</a:t>
            </a:r>
            <a:endParaRPr lang="pt-BR" sz="2000" spc="-1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/>
              <a:t>RAID 50 should have been called “RAID 03” because it was implemented as </a:t>
            </a:r>
            <a:br>
              <a:rPr lang="en-US" sz="2400" dirty="0"/>
            </a:br>
            <a:r>
              <a:rPr lang="en-US" sz="2400" dirty="0"/>
              <a:t>a striped (RAID level 0) array whose segments were RAID 3 arrays (during mid-90s)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RAID Level 50 requires a minimum of 6 drives to implement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1" y="1906588"/>
            <a:ext cx="8013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5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pc="-150" dirty="0"/>
              <a:t>RAID 50 (high I/O </a:t>
            </a:r>
            <a:r>
              <a:rPr lang="pt-BR" spc="-150" dirty="0" err="1"/>
              <a:t>and</a:t>
            </a:r>
            <a:r>
              <a:rPr lang="pt-BR" spc="-150" dirty="0"/>
              <a:t> data </a:t>
            </a:r>
            <a:r>
              <a:rPr lang="pt-BR" spc="-150" dirty="0" err="1"/>
              <a:t>transfer</a:t>
            </a:r>
            <a:r>
              <a:rPr lang="pt-BR" spc="-150" dirty="0"/>
              <a:t> rates)</a:t>
            </a:r>
            <a:endParaRPr lang="en-US" spc="-150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RAID 50 is more fault tolerant than RAID 5 but has twice the parity overhead</a:t>
            </a:r>
          </a:p>
          <a:p>
            <a:r>
              <a:rPr lang="en-US" sz="2000" dirty="0"/>
              <a:t>High data transfer rates are achieved thanks to its RAID 5 array segments</a:t>
            </a:r>
          </a:p>
          <a:p>
            <a:r>
              <a:rPr lang="en-US" sz="2000" dirty="0"/>
              <a:t>High I/O rates for small requests are achieved thanks to its RAID 0 striping</a:t>
            </a:r>
          </a:p>
          <a:p>
            <a:r>
              <a:rPr lang="en-US" sz="2000" dirty="0"/>
              <a:t>Maybe a good solution for sites who would have otherwise gone with RAID 5 but need some additional performance boost</a:t>
            </a:r>
            <a:endParaRPr lang="pt-BR" sz="200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Very expensive to implement</a:t>
            </a:r>
          </a:p>
          <a:p>
            <a:r>
              <a:rPr lang="en-US" sz="2000" dirty="0"/>
              <a:t>All disk spindles must be synchronized, which limits the choice of drives</a:t>
            </a:r>
          </a:p>
          <a:p>
            <a:r>
              <a:rPr lang="en-US" sz="2000" dirty="0"/>
              <a:t>Failure of two drives in one of the RAID 5 segments renders the whole array unusable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5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RAID 0+1 (high data transfer performance)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RAID 0+1 is implemented as a mirrored array whose segments are RAID 0 arrays</a:t>
            </a:r>
          </a:p>
          <a:p>
            <a:r>
              <a:rPr lang="en-US"/>
              <a:t>RAID Level 0+1 requires a minimum of 4 drives to implement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aid 5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76"/>
          <a:stretch/>
        </p:blipFill>
        <p:spPr>
          <a:xfrm>
            <a:off x="250826" y="2994025"/>
            <a:ext cx="864325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pc="-150" dirty="0"/>
              <a:t>RAID 0+1 (high data </a:t>
            </a:r>
            <a:r>
              <a:rPr lang="pt-BR" spc="-150" dirty="0" err="1"/>
              <a:t>transfer</a:t>
            </a:r>
            <a:r>
              <a:rPr lang="pt-BR" spc="-150" dirty="0"/>
              <a:t> performance)</a:t>
            </a:r>
            <a:endParaRPr lang="en-US" spc="-150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RAID 0+1 has the same fault tolerance as RAID level 5</a:t>
            </a:r>
          </a:p>
          <a:p>
            <a:r>
              <a:rPr lang="en-US"/>
              <a:t>RAID 0+1 has the same overhead for fault-tolerance as mirroring alone</a:t>
            </a:r>
          </a:p>
          <a:p>
            <a:r>
              <a:rPr lang="en-US"/>
              <a:t>High I/O rates are achieved thanks to multiple stripe segments</a:t>
            </a:r>
          </a:p>
          <a:p>
            <a:r>
              <a:rPr lang="en-US"/>
              <a:t>Excellent solution for sites that need high performance but are not concerned with achieving maximum reliability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RAID 0+1 is NOT to be confused with RAID 10.</a:t>
            </a:r>
          </a:p>
          <a:p>
            <a:r>
              <a:rPr lang="en-US"/>
              <a:t>A single drive failure will cause the whole array to become, in essence, a RAID Level 0 array</a:t>
            </a:r>
          </a:p>
          <a:p>
            <a:r>
              <a:rPr lang="en-US"/>
              <a:t>Very expensive / High overhead</a:t>
            </a:r>
          </a:p>
          <a:p>
            <a:r>
              <a:rPr lang="en-US"/>
              <a:t>All drives must move in parallel to proper track lowering sustained performance</a:t>
            </a:r>
          </a:p>
          <a:p>
            <a:r>
              <a:rPr lang="en-US"/>
              <a:t>Very limited scalability at a very high inherent cost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0825" y="188913"/>
              <a:ext cx="8642349" cy="6489813"/>
            </p:xfrm>
            <a:graphic>
              <a:graphicData uri="http://schemas.openxmlformats.org/drawingml/2006/table">
                <a:tbl>
                  <a:tblPr/>
                  <a:tblGrid>
                    <a:gridCol w="10191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87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85737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04906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Category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RAIDLevel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Description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Disks</a:t>
                          </a:r>
                          <a:r>
                            <a:rPr lang="en-US" sz="1800" b="0" i="0" baseline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required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availability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Large I/O </a:t>
                          </a:r>
                          <a:b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transfer capacity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9525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Small I/O </a:t>
                          </a:r>
                          <a:b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request rate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2071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Striping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0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Nonredundant</a:t>
                          </a: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Lower than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 for both read and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56897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Mirroring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1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Mirrored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RAID 2, 3, 4, or 5; lower than RAID 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Up to twice that of a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60205">
                    <a:tc rowSpan="2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Parallel access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Redundant via Hamming code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3,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3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Bit-interleaved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similar to RAID 2,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058713">
                    <a:tc rowSpan="3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spcAft>
                              <a:spcPts val="420"/>
                            </a:spcAft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Independent</a:t>
                          </a:r>
                          <a:r>
                            <a:rPr lang="en-US" sz="1800" b="0" i="0" baseline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access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</a:t>
                          </a:r>
                          <a:r>
                            <a:rPr lang="en-US" sz="1800" b="0" i="0" baseline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2, 3,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</a:t>
                          </a:r>
                          <a:r>
                            <a:rPr lang="en-US" sz="1800" b="0" i="0" baseline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rather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spcAft>
                              <a:spcPts val="420"/>
                            </a:spcAft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</a:t>
                          </a:r>
                          <a:r>
                            <a:rPr lang="en-US" sz="1800" b="0" i="0" spc="15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2,3,or4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generally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853588">
                    <a:tc vMerge="1">
                      <a:txBody>
                        <a:bodyPr/>
                        <a:lstStyle/>
                        <a:p>
                          <a:endParaRPr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dual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543260"/>
                  </p:ext>
                </p:extLst>
              </p:nvPr>
            </p:nvGraphicFramePr>
            <p:xfrm>
              <a:off x="250825" y="188913"/>
              <a:ext cx="8642349" cy="6486447"/>
            </p:xfrm>
            <a:graphic>
              <a:graphicData uri="http://schemas.openxmlformats.org/drawingml/2006/table">
                <a:tbl>
                  <a:tblPr/>
                  <a:tblGrid>
                    <a:gridCol w="1019175"/>
                    <a:gridCol w="457200"/>
                    <a:gridCol w="1219200"/>
                    <a:gridCol w="787400"/>
                    <a:gridCol w="1600200"/>
                    <a:gridCol w="1701800"/>
                    <a:gridCol w="1857374"/>
                  </a:tblGrid>
                  <a:tr h="604906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Category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 err="1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RAIDLevel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Description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Disks</a:t>
                          </a:r>
                          <a:r>
                            <a:rPr lang="en-US" sz="1800" b="0" i="0" baseline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required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availability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Large I/O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/>
                          </a:r>
                          <a:b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transfer capacity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9525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Small I/O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/>
                          </a:r>
                          <a:b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request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</a:tr>
                  <a:tr h="538344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Striping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0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Nonredundant</a:t>
                          </a: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116854" r="-658915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Lower than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 for both read and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856897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Mirroring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1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Mirrored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136879" r="-658915" b="-531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RAID 2, 3, 4, or 5; lower than RAID 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Up to twice that of a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60205">
                    <a:tc rowSpan="2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Parallel access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Redundant via Hamming code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236879" r="-658915" b="-431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3,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3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Bit-interleaved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336879" r="-658915" b="-331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RAID 2,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1058713">
                    <a:tc rowSpan="3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spcAft>
                              <a:spcPts val="420"/>
                            </a:spcAft>
                            <a:tabLst/>
                          </a:pP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Independent</a:t>
                          </a:r>
                          <a:r>
                            <a:rPr lang="en-US" sz="1800" b="0" i="0" baseline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access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</a:t>
                          </a:r>
                          <a:r>
                            <a:rPr lang="en-US" sz="1800" b="0" i="0" baseline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parity</a:t>
                          </a: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354023" r="-658915" b="-168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2, 3,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read;</a:t>
                          </a:r>
                          <a:r>
                            <a:rPr lang="en-US" sz="1800" b="0" i="0" baseline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rather lower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spcAft>
                              <a:spcPts val="420"/>
                            </a:spcAft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560284" r="-658915" b="-1078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</a:t>
                          </a:r>
                          <a:r>
                            <a:rPr lang="en-US" sz="1800" b="0" i="0" spc="15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2,3,or4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generally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53588">
                    <a:tc vMerge="1">
                      <a:txBody>
                        <a:bodyPr/>
                        <a:lstStyle/>
                        <a:p>
                          <a:endParaRPr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dual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665000" r="-658915" b="-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1278965" y="5827059"/>
            <a:ext cx="7865035" cy="103094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78965" y="4972424"/>
            <a:ext cx="7865035" cy="188557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78964" y="3914589"/>
            <a:ext cx="7865035" cy="294341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78963" y="3048000"/>
            <a:ext cx="7865035" cy="3810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78965" y="2205318"/>
            <a:ext cx="7865035" cy="465268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78961" y="1344706"/>
            <a:ext cx="7865035" cy="551329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78957" y="818777"/>
            <a:ext cx="7865035" cy="603922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" y="3914589"/>
            <a:ext cx="1278942" cy="294341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2205316"/>
            <a:ext cx="1278942" cy="465268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15" y="1344705"/>
            <a:ext cx="1278942" cy="551329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15" y="818776"/>
            <a:ext cx="1278942" cy="603922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27000"/>
            <a:ext cx="86741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Hamming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36000" rIns="0" bIns="0" rtlCol="0" anchor="t">
            <a:noAutofit/>
          </a:bodyPr>
          <a:lstStyle/>
          <a:p>
            <a:r>
              <a:rPr lang="pt-BR" sz="4000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data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s-IS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Adding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parity bit we create a code which can detect one error using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dirty="0"/>
                  <a:t>bits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915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order to detect and correct </a:t>
                </a:r>
                <a:r>
                  <a:rPr lang="en-US" dirty="0">
                    <a:solidFill>
                      <a:srgbClr val="0432FF"/>
                    </a:solidFill>
                  </a:rPr>
                  <a:t>one</a:t>
                </a:r>
                <a:r>
                  <a:rPr lang="en-US" dirty="0"/>
                  <a:t> error the code must also indicate the position of such error</a:t>
                </a:r>
              </a:p>
              <a:p>
                <a:pPr lvl="1"/>
                <a:r>
                  <a:rPr lang="en-US" dirty="0"/>
                  <a:t>Assume that for that purpose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extra bits are required, so that the code now has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 dirty="0" err="1" smtClean="0">
                        <a:solidFill>
                          <a:srgbClr val="0432FF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 err="1" smtClean="0">
                        <a:solidFill>
                          <a:srgbClr val="0432FF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extra bits must be able to </a:t>
                </a:r>
              </a:p>
              <a:p>
                <a:pPr lvl="2"/>
                <a:r>
                  <a:rPr lang="en-US" dirty="0"/>
                  <a:t>spot an error in any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bit positions and </a:t>
                </a:r>
              </a:p>
              <a:p>
                <a:pPr lvl="2"/>
                <a:r>
                  <a:rPr lang="en-US" dirty="0"/>
                  <a:t>indicate the absence of errors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0432FF"/>
                        </a:solidFill>
                        <a:latin typeface="Cambria Math" charset="0"/>
                      </a:rPr>
                      <m:t>∴</m:t>
                    </m:r>
                    <m:sSup>
                      <m:sSup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solidFill>
                          <a:srgbClr val="0432FF"/>
                        </a:solidFill>
                        <a:latin typeface="Cambria Math" charset="0"/>
                      </a:rPr>
                      <m:t>≥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+1∴</m:t>
                    </m:r>
                    <m:sSup>
                      <m:s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≥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+1∴</m:t>
                    </m:r>
                    <m:f>
                      <m:f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+1</m:t>
                        </m:r>
                      </m:den>
                    </m:f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≥</m:t>
                    </m:r>
                    <m:sSup>
                      <m:s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91" t="-1737" r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01675" y="4195367"/>
            <a:ext cx="2475140" cy="868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432FF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76814" y="4180620"/>
            <a:ext cx="2205294" cy="868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432FF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82108" y="4177502"/>
            <a:ext cx="3330092" cy="868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2678" y="4135692"/>
                <a:ext cx="8280400" cy="8095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∴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+1∴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+1∴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solidFill>
                                    <a:srgbClr val="0432FF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i="1">
                                  <a:solidFill>
                                    <a:srgbClr val="0432FF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+1</m:t>
                          </m:r>
                        </m:den>
                      </m:f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8" y="4135692"/>
                <a:ext cx="8280400" cy="8095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1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/>
      <p:bldP spid="5" grpId="0" animBg="1"/>
      <p:bldP spid="6" grpId="0" animBg="1"/>
      <p:bldP spid="7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Hamming code for detecting and correcting a single 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pt-BR" dirty="0"/>
                  <a:t>Let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bits in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(</a:t>
                </a:r>
                <a14:m>
                  <m:oMath xmlns:m="http://schemas.openxmlformats.org/officeDocument/2006/math">
                    <m:r>
                      <a:rPr lang="pt-BR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  <m:r>
                      <a:rPr lang="pt-BR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which</a:t>
                </a:r>
                <a:r>
                  <a:rPr lang="pt-BR" dirty="0"/>
                  <a:t> are </a:t>
                </a:r>
                <a:r>
                  <a:rPr lang="pt-BR" dirty="0" err="1"/>
                  <a:t>the</a:t>
                </a:r>
                <a:r>
                  <a:rPr lang="pt-BR" dirty="0"/>
                  <a:t> data bits)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associated</a:t>
                </a:r>
                <a:r>
                  <a:rPr lang="pt-BR" dirty="0"/>
                  <a:t> </a:t>
                </a:r>
                <a:r>
                  <a:rPr lang="pt-BR" dirty="0" err="1"/>
                  <a:t>parity</a:t>
                </a:r>
                <a:r>
                  <a:rPr lang="pt-BR" dirty="0"/>
                  <a:t> bits</a:t>
                </a:r>
              </a:p>
              <a:p>
                <a:r>
                  <a:rPr lang="pt-BR" dirty="0" err="1"/>
                  <a:t>We</a:t>
                </a:r>
                <a:r>
                  <a:rPr lang="pt-BR" dirty="0"/>
                  <a:t> </a:t>
                </a:r>
                <a:r>
                  <a:rPr lang="pt-BR" dirty="0" err="1"/>
                  <a:t>want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:r>
                  <a:rPr lang="pt-BR" dirty="0" err="1"/>
                  <a:t>read</a:t>
                </a:r>
                <a:r>
                  <a:rPr lang="pt-BR" dirty="0"/>
                  <a:t> as a </a:t>
                </a:r>
                <a:r>
                  <a:rPr lang="pt-BR" dirty="0" err="1"/>
                  <a:t>binary</a:t>
                </a:r>
                <a:r>
                  <a:rPr lang="pt-BR" dirty="0"/>
                  <a:t> </a:t>
                </a:r>
                <a:r>
                  <a:rPr lang="pt-BR" dirty="0" err="1"/>
                  <a:t>number</a:t>
                </a:r>
                <a:r>
                  <a:rPr lang="pt-BR" dirty="0"/>
                  <a:t>)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give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position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error</a:t>
                </a:r>
                <a:r>
                  <a:rPr lang="pt-BR" dirty="0"/>
                  <a:t> </a:t>
                </a:r>
                <a:r>
                  <a:rPr lang="pt-BR" dirty="0" err="1"/>
                  <a:t>or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if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data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correct</a:t>
                </a:r>
                <a:r>
                  <a:rPr lang="pt-BR" dirty="0"/>
                  <a:t>.</a:t>
                </a:r>
              </a:p>
              <a:p>
                <a:r>
                  <a:rPr lang="pt-BR" dirty="0" err="1"/>
                  <a:t>Let</a:t>
                </a:r>
                <a:r>
                  <a:rPr lang="en-US" dirty="0"/>
                  <a:t>’s try to find where to place the parity bits.</a:t>
                </a:r>
                <a:endParaRPr lang="pt-BR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2257" t="-3023" r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Hamming code for detecting and correcting a single 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50826" y="1628780"/>
                <a:ext cx="8642350" cy="98379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pt-BR" dirty="0"/>
                  <a:t>We </a:t>
                </a:r>
                <a:r>
                  <a:rPr lang="pt-BR" dirty="0" err="1"/>
                  <a:t>want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:r>
                  <a:rPr lang="pt-BR" dirty="0" err="1"/>
                  <a:t>read</a:t>
                </a:r>
                <a:r>
                  <a:rPr lang="pt-BR" dirty="0"/>
                  <a:t> as a </a:t>
                </a:r>
                <a:r>
                  <a:rPr lang="pt-BR" dirty="0" err="1"/>
                  <a:t>binary</a:t>
                </a:r>
                <a:r>
                  <a:rPr lang="pt-BR" dirty="0"/>
                  <a:t> </a:t>
                </a:r>
                <a:r>
                  <a:rPr lang="pt-BR" dirty="0" err="1"/>
                  <a:t>number</a:t>
                </a:r>
                <a:r>
                  <a:rPr lang="pt-BR" dirty="0"/>
                  <a:t>)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give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position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error</a:t>
                </a:r>
                <a:r>
                  <a:rPr lang="pt-BR" dirty="0"/>
                  <a:t> </a:t>
                </a:r>
                <a:r>
                  <a:rPr lang="pt-BR" dirty="0" err="1"/>
                  <a:t>or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if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data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correct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50826" y="1628780"/>
                <a:ext cx="8642350" cy="983791"/>
              </a:xfrm>
              <a:blipFill rotWithShape="0">
                <a:blip r:embed="rId3"/>
                <a:stretch>
                  <a:fillRect l="-2257" t="-9259" r="-635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9494345"/>
                  </p:ext>
                </p:extLst>
              </p:nvPr>
            </p:nvGraphicFramePr>
            <p:xfrm>
              <a:off x="1062038" y="2721431"/>
              <a:ext cx="7019926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817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500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Error 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9494345"/>
                  </p:ext>
                </p:extLst>
              </p:nvPr>
            </p:nvGraphicFramePr>
            <p:xfrm>
              <a:off x="1062038" y="2721431"/>
              <a:ext cx="7019926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8171"/>
                    <a:gridCol w="1062351"/>
                    <a:gridCol w="1062351"/>
                    <a:gridCol w="1062351"/>
                    <a:gridCol w="1062351"/>
                    <a:gridCol w="1062351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Error in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6154" r="-400571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…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6154" r="-202874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6154" r="-101714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6154" r="-2299" b="-8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106154" r="-312857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106154" r="-400571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106154" r="-202874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106154" r="-101714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106154" r="-2299" b="-7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206154" r="-312857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206154" r="-400571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206154" r="-202874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206154" r="-101714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206154" r="-2299" b="-6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306154" r="-312857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306154" r="-400571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306154" r="-202874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306154" r="-101714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306154" r="-2299" b="-5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400000" r="-312857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400000" r="-400571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400000" r="-202874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400000" r="-101714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400000" r="-2299" b="-396970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507692" r="-312857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507692" r="-400571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507692" r="-202874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507692" r="-101714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507692" r="-2299" b="-3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607692" r="-31285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607692" r="-400571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607692" r="-202874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607692" r="-101714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607692" r="-2299" b="-2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707692" r="-312857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707692" r="-400571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707692" r="-202874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707692" r="-101714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707692" r="-2299" b="-1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807692" r="-312857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Rectangle 7"/>
          <p:cNvSpPr/>
          <p:nvPr/>
        </p:nvSpPr>
        <p:spPr>
          <a:xfrm>
            <a:off x="431800" y="4321631"/>
            <a:ext cx="8280400" cy="245631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800" y="3918860"/>
            <a:ext cx="8280400" cy="285908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800" y="3516089"/>
            <a:ext cx="8280400" cy="326185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1800" y="3124202"/>
            <a:ext cx="8280400" cy="365374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536" y="2699658"/>
            <a:ext cx="7061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1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Performance improvement via parallelism</a:t>
            </a:r>
            <a:endParaRPr lang="en-US" dirty="0"/>
          </a:p>
        </p:txBody>
      </p:sp>
      <p:sp>
        <p:nvSpPr>
          <p:cNvPr id="883717" name="Rectangle 5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/>
              <a:t>There are two main goals for parallelism in a disk system</a:t>
            </a:r>
          </a:p>
          <a:p>
            <a:pPr lvl="1"/>
            <a:r>
              <a:rPr lang="pt-BR"/>
              <a:t>Increasing the throughput of multiple small accesses by load balancing.</a:t>
            </a:r>
          </a:p>
          <a:p>
            <a:pPr lvl="1"/>
            <a:r>
              <a:rPr lang="pt-BR"/>
              <a:t>Reducing the response time of large accesses.</a:t>
            </a:r>
            <a:endParaRPr lang="en-US"/>
          </a:p>
          <a:p>
            <a:r>
              <a:rPr lang="pt-BR"/>
              <a:t>Transfer rates for multiple disks can be improved </a:t>
            </a:r>
            <a:br>
              <a:rPr lang="pt-BR"/>
            </a:br>
            <a:r>
              <a:rPr lang="pt-BR"/>
              <a:t>by striping data across the disks.</a:t>
            </a:r>
          </a:p>
          <a:p>
            <a:pPr lvl="1"/>
            <a:r>
              <a:rPr lang="pt-BR"/>
              <a:t>Bit-level striping</a:t>
            </a:r>
          </a:p>
          <a:p>
            <a:pPr lvl="1"/>
            <a:r>
              <a:rPr lang="pt-BR"/>
              <a:t>Block-level striping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1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7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019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250826" y="1628780"/>
                <a:ext cx="3482974" cy="504030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pt-BR" dirty="0"/>
                  <a:t>Now </a:t>
                </a:r>
                <a:r>
                  <a:rPr lang="pt-BR" dirty="0" err="1"/>
                  <a:t>analyze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contribution</a:t>
                </a:r>
                <a:r>
                  <a:rPr lang="pt-BR" dirty="0"/>
                  <a:t>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each</a:t>
                </a:r>
                <a:r>
                  <a:rPr lang="pt-BR" dirty="0"/>
                  <a:t>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BR" dirty="0" err="1"/>
                  <a:t>Every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contributes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several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with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exception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is-IS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which</a:t>
                </a:r>
                <a:r>
                  <a:rPr lang="pt-BR" dirty="0"/>
                  <a:t> </a:t>
                </a:r>
                <a:r>
                  <a:rPr lang="pt-BR" dirty="0" err="1"/>
                  <a:t>contribute</a:t>
                </a:r>
                <a:r>
                  <a:rPr lang="pt-BR" dirty="0"/>
                  <a:t>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exactly</a:t>
                </a:r>
                <a:r>
                  <a:rPr lang="pt-BR" dirty="0"/>
                  <a:t> </a:t>
                </a:r>
                <a:r>
                  <a:rPr lang="pt-BR" dirty="0" err="1"/>
                  <a:t>only</a:t>
                </a:r>
                <a:r>
                  <a:rPr lang="pt-BR" dirty="0"/>
                  <a:t> </a:t>
                </a:r>
                <a:r>
                  <a:rPr lang="pt-BR" dirty="0" err="1"/>
                  <a:t>one</a:t>
                </a:r>
                <a:r>
                  <a:rPr lang="pt-BR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pt-BR" dirty="0" err="1"/>
                  <a:t>So</a:t>
                </a:r>
                <a:r>
                  <a:rPr lang="pt-BR" dirty="0"/>
                  <a:t>, </a:t>
                </a:r>
                <a:r>
                  <a:rPr lang="pt-BR" dirty="0" err="1"/>
                  <a:t>if</a:t>
                </a:r>
                <a:r>
                  <a:rPr lang="pt-BR" dirty="0"/>
                  <a:t> </a:t>
                </a:r>
                <a:r>
                  <a:rPr lang="pt-BR" dirty="0" err="1"/>
                  <a:t>we</a:t>
                </a:r>
                <a:r>
                  <a:rPr lang="pt-BR" dirty="0"/>
                  <a:t> use </a:t>
                </a:r>
                <a:r>
                  <a:rPr lang="pt-BR" dirty="0" err="1"/>
                  <a:t>positions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1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 2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 4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, …</m:t>
                    </m:r>
                  </m:oMath>
                </a14:m>
                <a:r>
                  <a:rPr lang="pt-BR" dirty="0"/>
                  <a:t> for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parity</a:t>
                </a:r>
                <a:r>
                  <a:rPr lang="pt-BR" dirty="0"/>
                  <a:t> bits, </a:t>
                </a:r>
                <a:r>
                  <a:rPr lang="pt-BR" dirty="0" err="1"/>
                  <a:t>they</a:t>
                </a:r>
                <a:r>
                  <a:rPr lang="pt-BR" dirty="0"/>
                  <a:t> </a:t>
                </a:r>
                <a:r>
                  <a:rPr lang="pt-BR" dirty="0" err="1"/>
                  <a:t>will</a:t>
                </a:r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:r>
                  <a:rPr lang="pt-BR" dirty="0" err="1"/>
                  <a:t>independent</a:t>
                </a:r>
                <a:r>
                  <a:rPr lang="pt-BR" dirty="0"/>
                  <a:t>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each</a:t>
                </a:r>
                <a:r>
                  <a:rPr lang="pt-BR" dirty="0"/>
                  <a:t> </a:t>
                </a:r>
                <a:r>
                  <a:rPr lang="pt-BR" dirty="0" err="1"/>
                  <a:t>other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2140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50826" y="1628780"/>
                <a:ext cx="3482974" cy="5040309"/>
              </a:xfrm>
              <a:blipFill rotWithShape="0">
                <a:blip r:embed="rId3"/>
                <a:stretch>
                  <a:fillRect l="-4196" t="-1572" r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8745538" y="6338888"/>
            <a:ext cx="3984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800">
                <a:solidFill>
                  <a:srgbClr val="99FF99"/>
                </a:solidFill>
                <a:latin typeface="Arial" charset="0"/>
              </a:rPr>
              <a:t>●</a:t>
            </a:r>
            <a:endParaRPr lang="pt-BR" sz="2000">
              <a:solidFill>
                <a:srgbClr val="99FF99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224496"/>
                  </p:ext>
                </p:extLst>
              </p:nvPr>
            </p:nvGraphicFramePr>
            <p:xfrm>
              <a:off x="4044267" y="1628780"/>
              <a:ext cx="4848908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98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500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Error 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224496"/>
                  </p:ext>
                </p:extLst>
              </p:nvPr>
            </p:nvGraphicFramePr>
            <p:xfrm>
              <a:off x="4044267" y="1628780"/>
              <a:ext cx="4848908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9893"/>
                    <a:gridCol w="733803"/>
                    <a:gridCol w="733803"/>
                    <a:gridCol w="733803"/>
                    <a:gridCol w="733803"/>
                    <a:gridCol w="733803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Error in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6154" r="-405833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…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6154" r="-205000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6154" r="-103306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6154" r="-4167" b="-8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106154" r="-312887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106154" r="-405833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106154" r="-205000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106154" r="-103306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106154" r="-4167" b="-7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206154" r="-312887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206154" r="-405833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206154" r="-205000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206154" r="-103306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206154" r="-4167" b="-6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306154" r="-312887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306154" r="-405833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306154" r="-205000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306154" r="-103306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306154" r="-4167" b="-5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400000" r="-312887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400000" r="-405833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400000" r="-205000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400000" r="-103306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400000" r="-4167" b="-396970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507692" r="-312887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507692" r="-405833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507692" r="-205000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507692" r="-103306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507692" r="-4167" b="-3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607692" r="-31288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607692" r="-405833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607692" r="-205000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607692" r="-103306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607692" r="-4167" b="-2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707692" r="-312887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707692" r="-405833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707692" r="-205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707692" r="-103306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707692" r="-4167" b="-1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807692" r="-312887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742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Hamming code for detecting and correcting a single 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43" name="Rectangle 3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So, we will have the full code</a:t>
                </a:r>
              </a:p>
              <a:p>
                <a:pPr lvl="1">
                  <a:spcBef>
                    <a:spcPts val="2400"/>
                  </a:spcBef>
                </a:pP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Reexamining the contribution table, </a:t>
                </a:r>
                <a:br>
                  <a:rPr lang="en-US" dirty="0"/>
                </a:br>
                <a:r>
                  <a:rPr lang="en-US" dirty="0"/>
                  <a:t>we see that the parity bits can be </a:t>
                </a:r>
                <a:br>
                  <a:rPr lang="en-US" dirty="0"/>
                </a:br>
                <a:r>
                  <a:rPr lang="en-US" dirty="0"/>
                  <a:t>generated from the data bits 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2150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767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81241"/>
                  </p:ext>
                </p:extLst>
              </p:nvPr>
            </p:nvGraphicFramePr>
            <p:xfrm>
              <a:off x="814394" y="2018305"/>
              <a:ext cx="7440066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1680066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4332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s-IS" sz="2400" i="1" smtClean="0"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24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corresponding</a:t>
                          </a:r>
                          <a:r>
                            <a:rPr lang="pt-BR" sz="24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pt-BR" sz="24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to</a:t>
                          </a:r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3206"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s-IS" sz="2400" i="1" smtClean="0"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81241"/>
                  </p:ext>
                </p:extLst>
              </p:nvPr>
            </p:nvGraphicFramePr>
            <p:xfrm>
              <a:off x="814394" y="2018305"/>
              <a:ext cx="7440066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1680066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t="-10526" r="-1186316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1064" t="-10526" r="-1098936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8947" t="-10526" r="-987368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2128" t="-10526" r="-897872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97895" t="-10526" r="-788421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7895" t="-10526" r="-688421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604255" t="-10526" r="-595745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696842" t="-10526" r="-489474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05319" t="-10526" r="-394681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95789" t="-10526" r="-290526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pt-BR" sz="2400" b="0" i="0" dirty="0" err="1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corresponding</a:t>
                          </a:r>
                          <a:r>
                            <a:rPr lang="pt-BR" sz="24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pt-BR" sz="2400" b="0" i="0" dirty="0" err="1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to</a:t>
                          </a:r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198947" t="-112000" r="-98736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302128" t="-112000" r="-89787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397895" t="-112000" r="-78842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497895" t="-112000" r="-68842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604255" t="-112000" r="-59574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696842" t="-112000" r="-489474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805319" t="-112000" r="-39468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895789" t="-112000" r="-29052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95880"/>
                  </p:ext>
                </p:extLst>
              </p:nvPr>
            </p:nvGraphicFramePr>
            <p:xfrm>
              <a:off x="5105399" y="3377248"/>
              <a:ext cx="3787776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6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Error 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 b="1" i="0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 b="1" i="0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 b="1" i="0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95880"/>
                  </p:ext>
                </p:extLst>
              </p:nvPr>
            </p:nvGraphicFramePr>
            <p:xfrm>
              <a:off x="5105399" y="3377248"/>
              <a:ext cx="3787776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686"/>
                    <a:gridCol w="573218"/>
                    <a:gridCol w="573218"/>
                    <a:gridCol w="573218"/>
                    <a:gridCol w="573218"/>
                    <a:gridCol w="573218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Error in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6667" r="-406383" b="-8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…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6667" r="-205319" b="-8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6667" r="-105319" b="-8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6667" r="-5319" b="-8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106667" r="-315232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106667" r="-406383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106667" r="-205319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106667" r="-105319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106667" r="-5319" b="-7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206667" r="-315232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206667" r="-406383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206667" r="-205319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206667" r="-105319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206667" r="-5319" b="-6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306667" r="-315232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306667" r="-406383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306667" r="-205319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306667" r="-105319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306667" r="-5319" b="-5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400000" r="-315232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400000" r="-406383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400000" r="-205319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400000" r="-105319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400000" r="-5319" b="-396721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508333" r="-315232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508333" r="-406383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508333" r="-205319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508333" r="-105319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508333" r="-5319" b="-303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608333" r="-315232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608333" r="-406383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608333" r="-205319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608333" r="-105319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608333" r="-5319" b="-203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708333" r="-315232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708333" r="-40638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708333" r="-20531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708333" r="-10531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708333" r="-5319" b="-103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808333" r="-31523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ectangle 9"/>
          <p:cNvSpPr/>
          <p:nvPr/>
        </p:nvSpPr>
        <p:spPr>
          <a:xfrm>
            <a:off x="8316685" y="3744686"/>
            <a:ext cx="576000" cy="2924402"/>
          </a:xfrm>
          <a:prstGeom prst="rect">
            <a:avLst/>
          </a:prstGeom>
          <a:noFill/>
          <a:ln w="28575" cmpd="sng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39742" y="3744686"/>
            <a:ext cx="576000" cy="2924402"/>
          </a:xfrm>
          <a:prstGeom prst="rect">
            <a:avLst/>
          </a:prstGeom>
          <a:noFill/>
          <a:ln w="28575" cmpd="sng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62799" y="3744686"/>
            <a:ext cx="576000" cy="2924402"/>
          </a:xfrm>
          <a:prstGeom prst="rect">
            <a:avLst/>
          </a:prstGeom>
          <a:noFill/>
          <a:ln w="28575" cmpd="sng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3" grpId="0" uiExpand="1" build="p" bldLvl="2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Hamming code for detecting and correcting a single error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44" name="Rectangle 4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full 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pt-BR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verification is done calculating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 smtClean="0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 smtClean="0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r>
                  <a:rPr lang="en-US" dirty="0"/>
                  <a:t>Since, for instance,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all bits are correct,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must be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any single bit is wrong,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will be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same applies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is-IS" b="0" i="1" smtClean="0">
                        <a:latin typeface="Cambria Math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look at the contribution table again, it is not difficult to conclude that the value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indicates the correctness of the code or the position of the error.</a:t>
                </a:r>
              </a:p>
            </p:txBody>
          </p:sp>
        </mc:Choice>
        <mc:Fallback xmlns="">
          <p:sp>
            <p:nvSpPr>
              <p:cNvPr id="21504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838" t="-2481" r="-1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5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5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50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50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0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4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067" name="Rectangle 3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>
                    <a:latin typeface="Myriad Pro Condensed" charset="0"/>
                    <a:ea typeface="Myriad Pro Condensed" charset="0"/>
                    <a:cs typeface="Myriad Pro Condensed" charset="0"/>
                  </a:rPr>
                  <a:t>Example 1:</a:t>
                </a:r>
                <a:r>
                  <a:rPr lang="pt-BR" dirty="0"/>
                  <a:t> </a:t>
                </a:r>
                <a:r>
                  <a:rPr lang="pt-BR" dirty="0" err="1"/>
                  <a:t>Given</a:t>
                </a:r>
                <a:r>
                  <a:rPr lang="pt-BR" dirty="0"/>
                  <a:t> a data </a:t>
                </a:r>
                <a:r>
                  <a:rPr lang="pt-BR" dirty="0" err="1"/>
                  <a:t>code</a:t>
                </a:r>
                <a:r>
                  <a:rPr lang="pt-BR" dirty="0"/>
                  <a:t>, </a:t>
                </a:r>
                <a:r>
                  <a:rPr lang="pt-BR" dirty="0" err="1"/>
                  <a:t>generate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corresponding</a:t>
                </a:r>
                <a:r>
                  <a:rPr lang="pt-BR" dirty="0"/>
                  <a:t>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endParaRPr lang="pt-BR" dirty="0"/>
              </a:p>
              <a:p>
                <a:pPr lvl="1">
                  <a:spcBef>
                    <a:spcPts val="1200"/>
                  </a:spcBef>
                </a:pPr>
                <a:r>
                  <a:rPr lang="pt-BR" dirty="0"/>
                  <a:t>Assume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=4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and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=1 1 0 0</m:t>
                    </m:r>
                  </m:oMath>
                </a14:m>
                <a:endParaRPr lang="pt-BR" dirty="0"/>
              </a:p>
              <a:p>
                <a:pPr lvl="1">
                  <a:spcBef>
                    <a:spcPts val="1200"/>
                  </a:spcBef>
                </a:pPr>
                <a:r>
                  <a:rPr lang="pt-BR" dirty="0" err="1"/>
                  <a:t>We</a:t>
                </a:r>
                <a:r>
                  <a:rPr lang="pt-BR" dirty="0"/>
                  <a:t> must </a:t>
                </a:r>
                <a:r>
                  <a:rPr lang="pt-BR" dirty="0" err="1"/>
                  <a:t>find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smallest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such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+1</m:t>
                        </m:r>
                      </m:den>
                    </m:f>
                    <m:r>
                      <a:rPr lang="pt-BR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≥</m:t>
                    </m:r>
                    <m:sSup>
                      <m:s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:r>
                  <a:rPr lang="pt-BR" dirty="0" err="1"/>
                  <a:t>which</a:t>
                </a:r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7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pt-BR" dirty="0"/>
                  <a:t>The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will correspond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  <a:p>
                <a:pPr lvl="1">
                  <a:spcBef>
                    <a:spcPts val="1200"/>
                  </a:spcBef>
                </a:pPr>
                <a:r>
                  <a:rPr lang="pt-BR" dirty="0"/>
                  <a:t>The </a:t>
                </a:r>
                <a:r>
                  <a:rPr lang="pt-BR" dirty="0" err="1"/>
                  <a:t>parity</a:t>
                </a:r>
                <a:r>
                  <a:rPr lang="pt-BR" dirty="0"/>
                  <a:t> bits are </a:t>
                </a:r>
                <a:r>
                  <a:rPr lang="pt-BR" dirty="0" err="1"/>
                  <a:t>calculated</a:t>
                </a:r>
                <a:r>
                  <a:rPr lang="pt-BR" dirty="0"/>
                  <a:t> as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pt-BR" dirty="0">
                  <a:solidFill>
                    <a:srgbClr val="0432FF"/>
                  </a:solidFill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FF26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>
                  <a:solidFill>
                    <a:srgbClr val="0432FF"/>
                  </a:solidFill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FF26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>
                  <a:solidFill>
                    <a:srgbClr val="0432FF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pt-BR" dirty="0" err="1"/>
                  <a:t>Thus</a:t>
                </a:r>
                <a:r>
                  <a:rPr lang="pt-BR" dirty="0"/>
                  <a:t>,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</a:t>
                </a:r>
                <a:r>
                  <a:rPr lang="pt-BR" dirty="0" err="1"/>
                  <a:t>will</a:t>
                </a:r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1 1 0 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0 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0 1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160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767" t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8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6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6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6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 build="p" bldLvl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068" name="Rectangle 4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Myriad Pro Condensed" charset="0"/>
                    <a:ea typeface="Myriad Pro Condensed" charset="0"/>
                    <a:cs typeface="Myriad Pro Condensed" charset="0"/>
                  </a:rPr>
                  <a:t>Example 2:</a:t>
                </a:r>
                <a:r>
                  <a:rPr lang="en-US" dirty="0"/>
                  <a:t> In example 1, find an error in a data bit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The full code was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1 1 0 0 0 0 1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Suppose that we receive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1 </m:t>
                    </m:r>
                    <m:r>
                      <a:rPr lang="en-US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  <m:r>
                      <a:rPr lang="en-US">
                        <a:latin typeface="Cambria Math" charset="0"/>
                      </a:rPr>
                      <m:t> 0 0 0 0 1</m:t>
                    </m:r>
                  </m:oMath>
                </a14:m>
                <a:r>
                  <a:rPr lang="en-US" dirty="0"/>
                  <a:t>, with a wrong value in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(which corresponds to data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Code checking is done by calculating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1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There is an error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not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) and the wrong bit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160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91" t="-2481" r="-2603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8745538" y="6338888"/>
            <a:ext cx="3984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800">
                <a:solidFill>
                  <a:srgbClr val="99FF99"/>
                </a:solidFill>
                <a:latin typeface="Arial" charset="0"/>
              </a:rPr>
              <a:t>●</a:t>
            </a:r>
            <a:endParaRPr lang="pt-BR" sz="2000">
              <a:solidFill>
                <a:srgbClr val="99FF9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49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build="p" bldLvl="3"/>
      <p:bldP spid="21606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068" name="Rectangle 4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Myriad Pro Condensed" charset="0"/>
                    <a:ea typeface="Myriad Pro Condensed" charset="0"/>
                    <a:cs typeface="Myriad Pro Condensed" charset="0"/>
                  </a:rPr>
                  <a:t>Example 3:</a:t>
                </a:r>
                <a:r>
                  <a:rPr lang="en-US" dirty="0"/>
                  <a:t> In example 1, find an error in a parity bit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/>
                  <a:t>The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was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1 1 0 0 0 0 1</m:t>
                    </m:r>
                  </m:oMath>
                </a14:m>
                <a:endParaRPr lang="pt-BR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 err="1"/>
                  <a:t>Suppose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:r>
                  <a:rPr lang="pt-BR" dirty="0" err="1"/>
                  <a:t>we</a:t>
                </a:r>
                <a:r>
                  <a:rPr lang="pt-BR" dirty="0"/>
                  <a:t> </a:t>
                </a:r>
                <a:r>
                  <a:rPr lang="pt-BR" dirty="0" err="1"/>
                  <a:t>receive</a:t>
                </a:r>
                <a:br>
                  <a:rPr lang="pt-BR" dirty="0"/>
                </a:br>
                <a:r>
                  <a:rPr lang="pt-BR" dirty="0"/>
                  <a:t>	</a:t>
                </a:r>
                <a14:m>
                  <m:oMath xmlns:m="http://schemas.openxmlformats.org/officeDocument/2006/math">
                    <m:r>
                      <a:rPr lang="pt-BR" dirty="0">
                        <a:latin typeface="Cambria Math" charset="0"/>
                      </a:rPr>
                      <m:t>1 1 0 0 0 </m:t>
                    </m:r>
                    <m:r>
                      <a:rPr lang="pt-BR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1</m:t>
                    </m:r>
                    <m:r>
                      <a:rPr lang="pt-BR" dirty="0">
                        <a:latin typeface="Cambria Math" charset="0"/>
                      </a:rPr>
                      <m:t> 1</m:t>
                    </m:r>
                  </m:oMath>
                </a14:m>
                <a:r>
                  <a:rPr lang="en-US" dirty="0"/>
                  <a:t>, with a wrong value in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(which corresponds to parity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:r>
                  <a:rPr lang="pt-BR" dirty="0"/>
                  <a:t>	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 err="1"/>
                  <a:t>Code</a:t>
                </a:r>
                <a:r>
                  <a:rPr lang="pt-BR" dirty="0"/>
                  <a:t> </a:t>
                </a:r>
                <a:r>
                  <a:rPr lang="pt-BR" dirty="0" err="1"/>
                  <a:t>checking</a:t>
                </a:r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done</a:t>
                </a:r>
                <a:r>
                  <a:rPr lang="pt-BR" dirty="0"/>
                  <a:t> </a:t>
                </a:r>
                <a:r>
                  <a:rPr lang="pt-BR" dirty="0" err="1"/>
                  <a:t>by</a:t>
                </a:r>
                <a:r>
                  <a:rPr lang="pt-BR" dirty="0"/>
                  <a:t> </a:t>
                </a:r>
                <a:r>
                  <a:rPr lang="en-US" dirty="0"/>
                  <a:t>calculating</a:t>
                </a:r>
                <a:endParaRPr lang="pt-BR" dirty="0"/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1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/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1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pt-BR" dirty="0"/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 err="1"/>
                  <a:t>There</a:t>
                </a:r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an</a:t>
                </a:r>
                <a:r>
                  <a:rPr lang="pt-BR" dirty="0"/>
                  <a:t> </a:t>
                </a:r>
                <a:r>
                  <a:rPr lang="pt-BR" dirty="0" err="1"/>
                  <a:t>error</a:t>
                </a:r>
                <a:r>
                  <a:rPr lang="pt-BR" dirty="0"/>
                  <a:t> (</a:t>
                </a:r>
                <a:r>
                  <a:rPr lang="pt-BR" dirty="0" err="1"/>
                  <a:t>since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not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dirty="0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pt-BR" dirty="0"/>
                  <a:t>) </a:t>
                </a:r>
                <a:r>
                  <a:rPr lang="pt-BR" dirty="0" err="1"/>
                  <a:t>and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wrong</a:t>
                </a:r>
                <a:r>
                  <a:rPr lang="pt-BR" dirty="0"/>
                  <a:t> bit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given</a:t>
                </a:r>
                <a:r>
                  <a:rPr lang="pt-BR" dirty="0"/>
                  <a:t> </a:t>
                </a:r>
                <a:r>
                  <a:rPr lang="pt-BR" dirty="0" err="1"/>
                  <a:t>by</a:t>
                </a:r>
                <a:r>
                  <a:rPr lang="pt-BR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2160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91" t="-2481" r="-2603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8745538" y="6338888"/>
            <a:ext cx="3984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800">
                <a:solidFill>
                  <a:srgbClr val="99FF99"/>
                </a:solidFill>
                <a:latin typeface="Arial" charset="0"/>
              </a:rPr>
              <a:t>●</a:t>
            </a:r>
            <a:endParaRPr lang="pt-BR" sz="2000">
              <a:solidFill>
                <a:srgbClr val="99FF9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3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build="p" bldLvl="3"/>
      <p:bldP spid="2160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4800" y="142875"/>
            <a:ext cx="1092200" cy="6181725"/>
            <a:chOff x="192" y="90"/>
            <a:chExt cx="688" cy="3894"/>
          </a:xfrm>
        </p:grpSpPr>
        <p:pic>
          <p:nvPicPr>
            <p:cNvPr id="195587" name="Picture 3" descr="11_10"/>
            <p:cNvPicPr>
              <a:picLocks noChangeAspect="1" noChangeArrowheads="1"/>
            </p:cNvPicPr>
            <p:nvPr/>
          </p:nvPicPr>
          <p:blipFill>
            <a:blip r:embed="rId3" cstate="print"/>
            <a:srcRect r="88217" b="3375"/>
            <a:stretch>
              <a:fillRect/>
            </a:stretch>
          </p:blipFill>
          <p:spPr bwMode="auto">
            <a:xfrm>
              <a:off x="192" y="90"/>
              <a:ext cx="624" cy="3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588" name="Rectangle 4"/>
            <p:cNvSpPr>
              <a:spLocks noChangeArrowheads="1"/>
            </p:cNvSpPr>
            <p:nvPr/>
          </p:nvSpPr>
          <p:spPr bwMode="auto">
            <a:xfrm>
              <a:off x="736" y="384"/>
              <a:ext cx="144" cy="11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95589" name="Picture 5" descr="11_10"/>
          <p:cNvPicPr>
            <a:picLocks noChangeAspect="1" noChangeArrowheads="1"/>
          </p:cNvPicPr>
          <p:nvPr/>
        </p:nvPicPr>
        <p:blipFill>
          <a:blip r:embed="rId3" cstate="print"/>
          <a:srcRect b="3375"/>
          <a:stretch>
            <a:fillRect/>
          </a:stretch>
        </p:blipFill>
        <p:spPr bwMode="auto">
          <a:xfrm>
            <a:off x="304800" y="140297"/>
            <a:ext cx="840740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49250" y="701675"/>
            <a:ext cx="8083550" cy="1311275"/>
            <a:chOff x="220" y="442"/>
            <a:chExt cx="5092" cy="826"/>
          </a:xfrm>
        </p:grpSpPr>
        <p:sp>
          <p:nvSpPr>
            <p:cNvPr id="195591" name="Freeform 7"/>
            <p:cNvSpPr>
              <a:spLocks/>
            </p:cNvSpPr>
            <p:nvPr/>
          </p:nvSpPr>
          <p:spPr bwMode="auto">
            <a:xfrm>
              <a:off x="220" y="442"/>
              <a:ext cx="512" cy="82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774"/>
                </a:cxn>
                <a:cxn ang="0">
                  <a:pos x="488" y="792"/>
                </a:cxn>
                <a:cxn ang="0">
                  <a:pos x="464" y="802"/>
                </a:cxn>
                <a:cxn ang="0">
                  <a:pos x="420" y="814"/>
                </a:cxn>
                <a:cxn ang="0">
                  <a:pos x="372" y="820"/>
                </a:cxn>
                <a:cxn ang="0">
                  <a:pos x="330" y="824"/>
                </a:cxn>
                <a:cxn ang="0">
                  <a:pos x="280" y="826"/>
                </a:cxn>
                <a:cxn ang="0">
                  <a:pos x="226" y="826"/>
                </a:cxn>
                <a:cxn ang="0">
                  <a:pos x="168" y="826"/>
                </a:cxn>
                <a:cxn ang="0">
                  <a:pos x="116" y="818"/>
                </a:cxn>
                <a:cxn ang="0">
                  <a:pos x="64" y="804"/>
                </a:cxn>
                <a:cxn ang="0">
                  <a:pos x="28" y="792"/>
                </a:cxn>
                <a:cxn ang="0">
                  <a:pos x="2" y="770"/>
                </a:cxn>
                <a:cxn ang="0">
                  <a:pos x="0" y="4"/>
                </a:cxn>
              </a:cxnLst>
              <a:rect l="0" t="0" r="r" b="b"/>
              <a:pathLst>
                <a:path w="512" h="82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774"/>
                  </a:lnTo>
                  <a:lnTo>
                    <a:pt x="488" y="792"/>
                  </a:lnTo>
                  <a:lnTo>
                    <a:pt x="464" y="802"/>
                  </a:lnTo>
                  <a:lnTo>
                    <a:pt x="420" y="814"/>
                  </a:lnTo>
                  <a:lnTo>
                    <a:pt x="372" y="820"/>
                  </a:lnTo>
                  <a:lnTo>
                    <a:pt x="330" y="824"/>
                  </a:lnTo>
                  <a:lnTo>
                    <a:pt x="280" y="826"/>
                  </a:lnTo>
                  <a:lnTo>
                    <a:pt x="226" y="826"/>
                  </a:lnTo>
                  <a:lnTo>
                    <a:pt x="168" y="826"/>
                  </a:lnTo>
                  <a:lnTo>
                    <a:pt x="116" y="818"/>
                  </a:lnTo>
                  <a:lnTo>
                    <a:pt x="64" y="804"/>
                  </a:lnTo>
                  <a:lnTo>
                    <a:pt x="28" y="792"/>
                  </a:lnTo>
                  <a:lnTo>
                    <a:pt x="2" y="77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2" name="Freeform 8"/>
            <p:cNvSpPr>
              <a:spLocks/>
            </p:cNvSpPr>
            <p:nvPr/>
          </p:nvSpPr>
          <p:spPr bwMode="auto">
            <a:xfrm>
              <a:off x="1750" y="444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3" name="Freeform 9"/>
            <p:cNvSpPr>
              <a:spLocks/>
            </p:cNvSpPr>
            <p:nvPr/>
          </p:nvSpPr>
          <p:spPr bwMode="auto">
            <a:xfrm>
              <a:off x="2768" y="446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4" name="Freeform 10"/>
            <p:cNvSpPr>
              <a:spLocks/>
            </p:cNvSpPr>
            <p:nvPr/>
          </p:nvSpPr>
          <p:spPr bwMode="auto">
            <a:xfrm>
              <a:off x="3786" y="442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5" name="Freeform 11"/>
            <p:cNvSpPr>
              <a:spLocks/>
            </p:cNvSpPr>
            <p:nvPr/>
          </p:nvSpPr>
          <p:spPr bwMode="auto">
            <a:xfrm>
              <a:off x="4800" y="444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290639" y="739775"/>
            <a:ext cx="1181101" cy="1196975"/>
            <a:chOff x="813" y="466"/>
            <a:chExt cx="744" cy="754"/>
          </a:xfrm>
        </p:grpSpPr>
        <p:sp>
          <p:nvSpPr>
            <p:cNvPr id="195597" name="AutoShape 13"/>
            <p:cNvSpPr>
              <a:spLocks/>
            </p:cNvSpPr>
            <p:nvPr/>
          </p:nvSpPr>
          <p:spPr bwMode="auto">
            <a:xfrm>
              <a:off x="813" y="466"/>
              <a:ext cx="149" cy="754"/>
            </a:xfrm>
            <a:prstGeom prst="rightBrace">
              <a:avLst>
                <a:gd name="adj1" fmla="val 42170"/>
                <a:gd name="adj2" fmla="val 51060"/>
              </a:avLst>
            </a:prstGeom>
            <a:solidFill>
              <a:schemeClr val="bg1">
                <a:alpha val="50000"/>
              </a:schemeClr>
            </a:solidFill>
            <a:ln w="57150">
              <a:solidFill>
                <a:schemeClr val="tx2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98" name="Text Box 14"/>
            <p:cNvSpPr txBox="1">
              <a:spLocks noChangeArrowheads="1"/>
            </p:cNvSpPr>
            <p:nvPr/>
          </p:nvSpPr>
          <p:spPr bwMode="auto">
            <a:xfrm>
              <a:off x="988" y="697"/>
              <a:ext cx="569" cy="28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pt-BR" sz="2400" b="1" i="1" dirty="0" err="1">
                  <a:solidFill>
                    <a:schemeClr val="tx2"/>
                  </a:solidFill>
                  <a:latin typeface="Calibri" pitchFamily="34" charset="0"/>
                  <a:cs typeface="Times New Roman" pitchFamily="18" charset="0"/>
                </a:rPr>
                <a:t>stripe</a:t>
              </a:r>
              <a:endParaRPr lang="pt-BR" sz="2400" b="1" i="1" dirty="0">
                <a:solidFill>
                  <a:schemeClr val="tx2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6248400" y="3200400"/>
            <a:ext cx="2228850" cy="1323975"/>
            <a:chOff x="3696" y="2688"/>
            <a:chExt cx="1404" cy="834"/>
          </a:xfrm>
        </p:grpSpPr>
        <p:sp>
          <p:nvSpPr>
            <p:cNvPr id="195600" name="Rectangle 16"/>
            <p:cNvSpPr>
              <a:spLocks noChangeArrowheads="1"/>
            </p:cNvSpPr>
            <p:nvPr/>
          </p:nvSpPr>
          <p:spPr bwMode="auto">
            <a:xfrm>
              <a:off x="3696" y="2688"/>
              <a:ext cx="1392" cy="76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3939" y="2688"/>
              <a:ext cx="1161" cy="834"/>
              <a:chOff x="3799" y="2644"/>
              <a:chExt cx="1161" cy="834"/>
            </a:xfrm>
          </p:grpSpPr>
          <p:sp>
            <p:nvSpPr>
              <p:cNvPr id="195602" name="Text Box 18"/>
              <p:cNvSpPr txBox="1">
                <a:spLocks noChangeArrowheads="1"/>
              </p:cNvSpPr>
              <p:nvPr/>
            </p:nvSpPr>
            <p:spPr bwMode="auto">
              <a:xfrm>
                <a:off x="3799" y="2936"/>
                <a:ext cx="467" cy="23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pt-BR" i="1" dirty="0" err="1">
                    <a:solidFill>
                      <a:schemeClr val="tx2"/>
                    </a:solidFill>
                    <a:latin typeface="+mj-lt"/>
                    <a:cs typeface="Times New Roman" pitchFamily="18" charset="0"/>
                  </a:rPr>
                  <a:t>strip</a:t>
                </a:r>
                <a:r>
                  <a:rPr lang="pt-BR" i="1" dirty="0">
                    <a:solidFill>
                      <a:schemeClr val="tx2"/>
                    </a:solidFill>
                    <a:latin typeface="+mj-lt"/>
                    <a:cs typeface="Times New Roman" pitchFamily="18" charset="0"/>
                  </a:rPr>
                  <a:t> =</a:t>
                </a:r>
              </a:p>
            </p:txBody>
          </p:sp>
          <p:sp>
            <p:nvSpPr>
              <p:cNvPr id="195603" name="Text Box 19"/>
              <p:cNvSpPr txBox="1">
                <a:spLocks noChangeArrowheads="1"/>
              </p:cNvSpPr>
              <p:nvPr/>
            </p:nvSpPr>
            <p:spPr bwMode="auto">
              <a:xfrm>
                <a:off x="4377" y="2644"/>
                <a:ext cx="583" cy="83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/>
                <a:r>
                  <a:rPr lang="pt-BR" sz="2000" i="1" dirty="0" err="1">
                    <a:solidFill>
                      <a:schemeClr val="tx2"/>
                    </a:solidFill>
                    <a:latin typeface="+mj-lt"/>
                    <a:cs typeface="Times New Roman" pitchFamily="18" charset="0"/>
                  </a:rPr>
                  <a:t>block</a:t>
                </a:r>
                <a:endParaRPr lang="pt-BR" sz="2000" i="1" dirty="0">
                  <a:solidFill>
                    <a:schemeClr val="tx2"/>
                  </a:solidFill>
                  <a:latin typeface="+mj-lt"/>
                  <a:cs typeface="Times New Roman" pitchFamily="18" charset="0"/>
                </a:endParaRPr>
              </a:p>
              <a:p>
                <a:pPr algn="l" eaLnBrk="1" hangingPunct="1"/>
                <a:r>
                  <a:rPr lang="pt-BR" sz="2000" i="1" dirty="0">
                    <a:solidFill>
                      <a:schemeClr val="tx2"/>
                    </a:solidFill>
                    <a:latin typeface="+mj-lt"/>
                    <a:cs typeface="Times New Roman" pitchFamily="18" charset="0"/>
                  </a:rPr>
                  <a:t>sector</a:t>
                </a:r>
              </a:p>
              <a:p>
                <a:pPr algn="l" eaLnBrk="1" hangingPunct="1"/>
                <a:r>
                  <a:rPr lang="pt-BR" sz="2000" i="1" dirty="0" err="1">
                    <a:solidFill>
                      <a:schemeClr val="tx2"/>
                    </a:solidFill>
                    <a:latin typeface="+mj-lt"/>
                    <a:cs typeface="Times New Roman" pitchFamily="18" charset="0"/>
                  </a:rPr>
                  <a:t>track</a:t>
                </a:r>
                <a:endParaRPr lang="pt-BR" sz="2000" i="1" dirty="0">
                  <a:solidFill>
                    <a:schemeClr val="tx2"/>
                  </a:solidFill>
                  <a:latin typeface="+mj-lt"/>
                  <a:cs typeface="Times New Roman" pitchFamily="18" charset="0"/>
                </a:endParaRPr>
              </a:p>
              <a:p>
                <a:pPr algn="l" eaLnBrk="1" hangingPunct="1"/>
                <a:r>
                  <a:rPr lang="pt-BR" sz="2000" i="1" dirty="0">
                    <a:solidFill>
                      <a:schemeClr val="tx2"/>
                    </a:solidFill>
                    <a:latin typeface="+mj-lt"/>
                    <a:cs typeface="Times New Roman" pitchFamily="18" charset="0"/>
                  </a:rPr>
                  <a:t>…</a:t>
                </a:r>
              </a:p>
            </p:txBody>
          </p:sp>
          <p:sp>
            <p:nvSpPr>
              <p:cNvPr id="195604" name="AutoShape 20"/>
              <p:cNvSpPr>
                <a:spLocks/>
              </p:cNvSpPr>
              <p:nvPr/>
            </p:nvSpPr>
            <p:spPr bwMode="auto">
              <a:xfrm>
                <a:off x="4249" y="2692"/>
                <a:ext cx="132" cy="720"/>
              </a:xfrm>
              <a:prstGeom prst="leftBrace">
                <a:avLst>
                  <a:gd name="adj1" fmla="val 41225"/>
                  <a:gd name="adj2" fmla="val 51280"/>
                </a:avLst>
              </a:prstGeom>
              <a:solidFill>
                <a:schemeClr val="bg1">
                  <a:alpha val="5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195605" name="Text Box 21"/>
          <p:cNvSpPr txBox="1">
            <a:spLocks noChangeArrowheads="1"/>
          </p:cNvSpPr>
          <p:nvPr/>
        </p:nvSpPr>
        <p:spPr bwMode="auto">
          <a:xfrm>
            <a:off x="2242008" y="4171770"/>
            <a:ext cx="4309193" cy="1226248"/>
          </a:xfrm>
          <a:prstGeom prst="roundRect">
            <a:avLst>
              <a:gd name="adj" fmla="val 5467"/>
            </a:avLst>
          </a:prstGeom>
          <a:solidFill>
            <a:srgbClr val="E6E6E6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lnSpc>
                <a:spcPct val="85000"/>
              </a:lnSpc>
              <a:spcBef>
                <a:spcPts val="1200"/>
              </a:spcBef>
            </a:pPr>
            <a:r>
              <a:rPr lang="en-US" sz="2400" b="1" dirty="0">
                <a:latin typeface="+mn-lt"/>
                <a:cs typeface="Times New Roman" pitchFamily="18" charset="0"/>
              </a:rPr>
              <a:t>Efficiency</a:t>
            </a:r>
            <a:r>
              <a:rPr lang="en-US" sz="2400" dirty="0">
                <a:latin typeface="+mn-lt"/>
                <a:cs typeface="Times New Roman" pitchFamily="18" charset="0"/>
              </a:rPr>
              <a:t> means high transfer rates.</a:t>
            </a:r>
          </a:p>
          <a:p>
            <a:pPr algn="l" eaLnBrk="1" hangingPunct="1">
              <a:lnSpc>
                <a:spcPct val="85000"/>
              </a:lnSpc>
              <a:spcBef>
                <a:spcPts val="1200"/>
              </a:spcBef>
              <a:buClr>
                <a:schemeClr val="hlink"/>
              </a:buClr>
            </a:pPr>
            <a:r>
              <a:rPr lang="en-US" sz="2400" dirty="0">
                <a:latin typeface="+mn-lt"/>
                <a:cs typeface="Times New Roman" pitchFamily="18" charset="0"/>
              </a:rPr>
              <a:t>Typical transfer involves data chunks</a:t>
            </a:r>
            <a:br>
              <a:rPr lang="en-US" sz="2400" dirty="0">
                <a:latin typeface="+mn-lt"/>
                <a:cs typeface="Times New Roman" pitchFamily="18" charset="0"/>
              </a:rPr>
            </a:br>
            <a:r>
              <a:rPr lang="en-US" sz="2400" dirty="0">
                <a:latin typeface="+mn-lt"/>
                <a:cs typeface="Times New Roman" pitchFamily="18" charset="0"/>
              </a:rPr>
              <a:t>comprising several strips</a:t>
            </a:r>
          </a:p>
        </p:txBody>
      </p:sp>
    </p:spTree>
    <p:extLst>
      <p:ext uri="{BB962C8B-B14F-4D97-AF65-F5344CB8AC3E}">
        <p14:creationId xmlns:p14="http://schemas.microsoft.com/office/powerpoint/2010/main" val="414349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05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Typical</a:t>
            </a:r>
            <a:r>
              <a:rPr lang="pt-BR" dirty="0"/>
              <a:t> </a:t>
            </a:r>
            <a:r>
              <a:rPr lang="pt-BR" dirty="0" err="1"/>
              <a:t>Raid</a:t>
            </a:r>
            <a:r>
              <a:rPr lang="pt-BR" dirty="0"/>
              <a:t> Levels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fg12_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9" cstate="print"/>
          <a:srcRect b="87544"/>
          <a:stretch/>
        </p:blipFill>
        <p:spPr bwMode="auto">
          <a:xfrm>
            <a:off x="421976" y="2160812"/>
            <a:ext cx="4361794" cy="90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 descr="fg12_11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9" cstate="print"/>
          <a:srcRect b="72683"/>
          <a:stretch/>
        </p:blipFill>
        <p:spPr bwMode="auto">
          <a:xfrm>
            <a:off x="421976" y="2160812"/>
            <a:ext cx="4361794" cy="19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 descr="fg12_11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9" cstate="print"/>
          <a:srcRect b="58983"/>
          <a:stretch/>
        </p:blipFill>
        <p:spPr bwMode="auto">
          <a:xfrm>
            <a:off x="421976" y="2160812"/>
            <a:ext cx="4361794" cy="29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 descr="fg12_11"/>
          <p:cNvPicPr preferRelativeResize="0"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 b="43030"/>
          <a:stretch>
            <a:fillRect/>
          </a:stretch>
        </p:blipFill>
        <p:spPr bwMode="auto">
          <a:xfrm>
            <a:off x="421976" y="2160812"/>
            <a:ext cx="4361794" cy="41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fg12_11"/>
          <p:cNvPicPr preferRelativeResize="0"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9" cstate="print"/>
          <a:srcRect l="6155" t="54038" r="7653" b="30058"/>
          <a:stretch/>
        </p:blipFill>
        <p:spPr bwMode="auto">
          <a:xfrm>
            <a:off x="5016524" y="1898796"/>
            <a:ext cx="3781586" cy="116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fg12_11"/>
          <p:cNvPicPr preferRelativeResize="0"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9" cstate="print"/>
          <a:srcRect l="6155" t="54038" r="7653" b="14118"/>
          <a:stretch/>
        </p:blipFill>
        <p:spPr bwMode="auto">
          <a:xfrm>
            <a:off x="5016524" y="1898797"/>
            <a:ext cx="3781586" cy="23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 descr="fg12_11"/>
          <p:cNvPicPr preferRelativeResize="0"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9" cstate="print"/>
          <a:srcRect l="6155" t="54038" r="7653"/>
          <a:stretch/>
        </p:blipFill>
        <p:spPr bwMode="auto">
          <a:xfrm>
            <a:off x="5016524" y="1898796"/>
            <a:ext cx="3781586" cy="337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1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f8-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84" y="845997"/>
            <a:ext cx="4859482" cy="6288741"/>
          </a:xfrm>
          <a:prstGeom prst="rect">
            <a:avLst/>
          </a:prstGeom>
          <a:ln>
            <a:noFill/>
          </a:ln>
        </p:spPr>
      </p:pic>
      <p:sp>
        <p:nvSpPr>
          <p:cNvPr id="6" name="Can 5"/>
          <p:cNvSpPr/>
          <p:nvPr/>
        </p:nvSpPr>
        <p:spPr>
          <a:xfrm>
            <a:off x="4403800" y="2551933"/>
            <a:ext cx="432000" cy="216000"/>
          </a:xfrm>
          <a:prstGeom prst="can">
            <a:avLst>
              <a:gd name="adj" fmla="val 38462"/>
            </a:avLst>
          </a:prstGeom>
          <a:gradFill>
            <a:gsLst>
              <a:gs pos="0">
                <a:srgbClr val="989ACA">
                  <a:shade val="30000"/>
                  <a:satMod val="115000"/>
                </a:srgbClr>
              </a:gs>
              <a:gs pos="50000">
                <a:srgbClr val="989ACA">
                  <a:shade val="67500"/>
                  <a:satMod val="115000"/>
                </a:srgbClr>
              </a:gs>
              <a:gs pos="100000">
                <a:srgbClr val="989ACA">
                  <a:shade val="100000"/>
                  <a:satMod val="115000"/>
                </a:srgbClr>
              </a:gs>
            </a:gsLst>
            <a:lin ang="10800000" scaled="1"/>
          </a:gradFill>
          <a:ln w="12700" cmpd="sng">
            <a:noFill/>
          </a:ln>
          <a:scene3d>
            <a:camera prst="orthographicFront"/>
            <a:lightRig rig="chilly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4403800" y="2408678"/>
            <a:ext cx="432000" cy="216000"/>
          </a:xfrm>
          <a:prstGeom prst="can">
            <a:avLst>
              <a:gd name="adj" fmla="val 38462"/>
            </a:avLst>
          </a:prstGeom>
          <a:gradFill flip="none" rotWithShape="1">
            <a:gsLst>
              <a:gs pos="0">
                <a:srgbClr val="9393BF"/>
              </a:gs>
              <a:gs pos="50000">
                <a:srgbClr val="A7A7D9"/>
              </a:gs>
              <a:gs pos="100000">
                <a:srgbClr val="B9B9F2"/>
              </a:gs>
            </a:gsLst>
            <a:lin ang="10800000" scaled="1"/>
            <a:tileRect/>
          </a:gradFill>
          <a:ln w="12700" cmpd="sng">
            <a:noFill/>
          </a:ln>
          <a:scene3d>
            <a:camera prst="orthographicFront"/>
            <a:lightRig rig="chilly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4914900" y="2994025"/>
            <a:ext cx="222250" cy="171450"/>
          </a:xfrm>
          <a:prstGeom prst="leftArrow">
            <a:avLst/>
          </a:prstGeom>
          <a:solidFill>
            <a:schemeClr val="accent3"/>
          </a:solidFill>
          <a:ln w="12700" cmpd="sng">
            <a:noFill/>
          </a:ln>
          <a:scene3d>
            <a:camera prst="orthographicFront"/>
            <a:lightRig rig="threePt" dir="t"/>
          </a:scene3d>
          <a:sp3d>
            <a:bevelT w="25400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5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2389-566C-6F48-A712-ACB968EF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Evaluating RAID Performance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52F79B-6302-0F40-94F0-6A3B146882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Consider two performance metrics</a:t>
                </a:r>
              </a:p>
              <a:p>
                <a:pPr lvl="1"/>
                <a:r>
                  <a:rPr lang="en-US" altLang="ko-KR" dirty="0"/>
                  <a:t>Single request latency</a:t>
                </a:r>
              </a:p>
              <a:p>
                <a:pPr lvl="1"/>
                <a:r>
                  <a:rPr lang="en-US" altLang="ko-KR" dirty="0"/>
                  <a:t>Steady-state throughput</a:t>
                </a:r>
              </a:p>
              <a:p>
                <a:r>
                  <a:rPr lang="en-US" altLang="ko-KR" dirty="0"/>
                  <a:t>Workload</a:t>
                </a:r>
              </a:p>
              <a:p>
                <a:pPr lvl="1"/>
                <a:r>
                  <a:rPr lang="en-US" altLang="ko-KR" dirty="0">
                    <a:latin typeface="+mj-lt"/>
                  </a:rPr>
                  <a:t>Sequential</a:t>
                </a:r>
                <a:r>
                  <a:rPr lang="en-US" altLang="ko-KR" dirty="0"/>
                  <a:t>: access 1MB of data (block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) ~ block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+ 1MB))</a:t>
                </a:r>
              </a:p>
              <a:p>
                <a:pPr lvl="1"/>
                <a:r>
                  <a:rPr lang="en-US" altLang="ko-KR" dirty="0">
                    <a:latin typeface="+mj-lt"/>
                  </a:rPr>
                  <a:t>Random</a:t>
                </a:r>
                <a:r>
                  <a:rPr lang="en-US" altLang="ko-KR" dirty="0"/>
                  <a:t>: access 10KB at a random logical address</a:t>
                </a:r>
              </a:p>
              <a:p>
                <a:r>
                  <a:rPr lang="en-US" altLang="ko-KR" dirty="0"/>
                  <a:t>A disk can transfer data 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cs typeface="Courier New" pitchFamily="49" charset="0"/>
                      </a:rPr>
                      <m:t>𝑆</m:t>
                    </m:r>
                  </m:oMath>
                </a14:m>
                <a:r>
                  <a:rPr lang="en-US" altLang="ko-KR" dirty="0"/>
                  <a:t> MB/s under a sequential workload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cs typeface="Courier New" pitchFamily="49" charset="0"/>
                      </a:rPr>
                      <m:t>𝑅</m:t>
                    </m:r>
                  </m:oMath>
                </a14:m>
                <a:r>
                  <a:rPr lang="en-US" altLang="ko-KR" dirty="0"/>
                  <a:t> MB/s under a random workload</a:t>
                </a:r>
                <a:endParaRPr lang="ko-KR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52F79B-6302-0F40-94F0-6A3B14688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991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B33D-6874-0647-A196-05A28082DD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ABBA-E580-E544-905A-CE881820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RAID Performance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D8F13-6F87-554C-8908-A142CAE6FC4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sequential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cs typeface="Courier New" pitchFamily="49" charset="0"/>
                      </a:rPr>
                      <m:t>𝑆</m:t>
                    </m:r>
                  </m:oMath>
                </a14:m>
                <a:r>
                  <a:rPr lang="en-US" altLang="ko-KR" dirty="0"/>
                  <a:t>) vs random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cs typeface="Courier New" pitchFamily="49" charset="0"/>
                      </a:rPr>
                      <m:t>𝑅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>
                    <a:latin typeface="+mj-lt"/>
                  </a:rPr>
                  <a:t>Sequential</a:t>
                </a:r>
                <a:r>
                  <a:rPr lang="en-US" altLang="ko-KR" dirty="0"/>
                  <a:t>: transfer 10 MB as continuous data.</a:t>
                </a:r>
              </a:p>
              <a:p>
                <a:pPr lvl="1"/>
                <a:r>
                  <a:rPr lang="en-US" altLang="ko-KR" dirty="0">
                    <a:latin typeface="+mj-lt"/>
                  </a:rPr>
                  <a:t>Random</a:t>
                </a:r>
                <a:r>
                  <a:rPr lang="en-US" altLang="ko-KR" dirty="0"/>
                  <a:t>: transfer 10 KB.</a:t>
                </a:r>
              </a:p>
              <a:p>
                <a:pPr lvl="1"/>
                <a:r>
                  <a:rPr lang="en-US" altLang="ko-KR" dirty="0"/>
                  <a:t>Average seek time: 7 </a:t>
                </a:r>
                <a:r>
                  <a:rPr lang="en-US" altLang="ko-KR" dirty="0" err="1"/>
                  <a:t>ms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Average rotational delay: 3 </a:t>
                </a:r>
                <a:r>
                  <a:rPr lang="en-US" altLang="ko-KR" dirty="0" err="1"/>
                  <a:t>ms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Transfer rate of disk: 50 MB/s</a:t>
                </a:r>
              </a:p>
              <a:p>
                <a:r>
                  <a:rPr lang="en-US" altLang="ko-KR" dirty="0"/>
                  <a:t>Results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Amount</m:t>
                        </m:r>
                        <m:r>
                          <m:rPr>
                            <m:nor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m:rPr>
                            <m:nor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access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10 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0.007+0.003+</m:t>
                        </m:r>
                        <m:box>
                          <m:box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den>
                            </m:f>
                          </m:e>
                        </m:box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0.210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=47.6</m:t>
                    </m:r>
                  </m:oMath>
                </a14:m>
                <a:r>
                  <a:rPr lang="en-US" altLang="ko-KR" sz="2000" dirty="0"/>
                  <a:t> MB/s </a:t>
                </a:r>
              </a:p>
              <a:p>
                <a:pPr lvl="3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Amount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access</m:t>
                        </m:r>
                      </m:den>
                    </m:f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0.0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10 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0.007+0.003+</m:t>
                        </m:r>
                        <m:box>
                          <m:box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den>
                            </m:f>
                          </m:e>
                        </m:box>
                      </m:den>
                    </m:f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0.0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0.98</m:t>
                    </m:r>
                  </m:oMath>
                </a14:m>
                <a:r>
                  <a:rPr lang="en-US" altLang="ko-KR" sz="2000" dirty="0"/>
                  <a:t> MB/s </a:t>
                </a:r>
                <a:endParaRPr lang="en-US" altLang="ko-KR" sz="2000" dirty="0"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D8F13-6F87-554C-8908-A142CAE6FC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991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CCB5-43D3-3547-B10C-807CDA1798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MC504-2018s2-v08">
  <a:themeElements>
    <a:clrScheme name="Bright Colors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007FFF"/>
      </a:accent1>
      <a:accent2>
        <a:srgbClr val="FFB300"/>
      </a:accent2>
      <a:accent3>
        <a:srgbClr val="FA5500"/>
      </a:accent3>
      <a:accent4>
        <a:srgbClr val="00C070"/>
      </a:accent4>
      <a:accent5>
        <a:srgbClr val="FF9300"/>
      </a:accent5>
      <a:accent6>
        <a:srgbClr val="7980FF"/>
      </a:accent6>
      <a:hlink>
        <a:srgbClr val="9437FF"/>
      </a:hlink>
      <a:folHlink>
        <a:srgbClr val="7F6F6F"/>
      </a:folHlink>
    </a:clrScheme>
    <a:fontScheme name="Myriad Pro">
      <a:majorFont>
        <a:latin typeface="Myriad Pro SemiCondensed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yriad Pro Light SemiCondensed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C504-2018s2-v08" id="{2ED648AF-1303-184B-9C72-548EEC07E06D}" vid="{15788330-B608-1141-9DE1-4C9B9C0C70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MC504-2018s2-v08</Template>
  <TotalTime>296</TotalTime>
  <Words>2898</Words>
  <Application>Microsoft Macintosh PowerPoint</Application>
  <PresentationFormat>On-screen Show (4:3)</PresentationFormat>
  <Paragraphs>500</Paragraphs>
  <Slides>45</Slides>
  <Notes>14</Notes>
  <HiddenSlides>3</HiddenSlides>
  <MMClips>6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2" baseType="lpstr">
      <vt:lpstr>M+ 1m light</vt:lpstr>
      <vt:lpstr>Arial</vt:lpstr>
      <vt:lpstr>Calibri</vt:lpstr>
      <vt:lpstr>Cambria</vt:lpstr>
      <vt:lpstr>Cambria Math</vt:lpstr>
      <vt:lpstr>Courier New</vt:lpstr>
      <vt:lpstr>Inconsolata</vt:lpstr>
      <vt:lpstr>Latin Modern Mono Light Cond 10</vt:lpstr>
      <vt:lpstr>LM Mono Light Cond 10</vt:lpstr>
      <vt:lpstr>Myriad Pro Bold Condensed</vt:lpstr>
      <vt:lpstr>Myriad Pro Condensed</vt:lpstr>
      <vt:lpstr>Myriad Pro Light Condensed</vt:lpstr>
      <vt:lpstr>Myriad Pro Light SemiCondensed</vt:lpstr>
      <vt:lpstr>Myriad Pro SemiCondensed</vt:lpstr>
      <vt:lpstr>Wingdings</vt:lpstr>
      <vt:lpstr>Wingdings 3</vt:lpstr>
      <vt:lpstr>MC504-2018s2-v08</vt:lpstr>
      <vt:lpstr>RAID</vt:lpstr>
      <vt:lpstr>RAID Structure</vt:lpstr>
      <vt:lpstr>Reliability improvement via redundancy</vt:lpstr>
      <vt:lpstr>Performance improvement via parallelism</vt:lpstr>
      <vt:lpstr>PowerPoint Presentation</vt:lpstr>
      <vt:lpstr>Typical Raid Levels</vt:lpstr>
      <vt:lpstr>PowerPoint Presentation</vt:lpstr>
      <vt:lpstr>Evaluating RAID Performance</vt:lpstr>
      <vt:lpstr>Example of RAID Performance Evaluation</vt:lpstr>
      <vt:lpstr>RAID 0 (striping)</vt:lpstr>
      <vt:lpstr>RAID 0 (striping)</vt:lpstr>
      <vt:lpstr>RAID 1 (mirroring)</vt:lpstr>
      <vt:lpstr>RAID 1 (mirroring)</vt:lpstr>
      <vt:lpstr>RAID 2 (redundancy via Hamming code)</vt:lpstr>
      <vt:lpstr>RAID 2 (redundancy via Hamming code)</vt:lpstr>
      <vt:lpstr>RAID 3 (bit-interleaved parity)</vt:lpstr>
      <vt:lpstr>RAID 3 (bit-interleaved parity)</vt:lpstr>
      <vt:lpstr>RAID 4 (block-interleaved parity)</vt:lpstr>
      <vt:lpstr>RAID 4 (block-interleaved parity)</vt:lpstr>
      <vt:lpstr>RAID 4 (block-interleaved parity)</vt:lpstr>
      <vt:lpstr>RAID 4 (block-interleaved parity)</vt:lpstr>
      <vt:lpstr>RAID 5 (block-interleaved distributed parity)</vt:lpstr>
      <vt:lpstr>RAID 5 (block-interleaved distributed parity)</vt:lpstr>
      <vt:lpstr>RAID 6 (dual redundancy)</vt:lpstr>
      <vt:lpstr>RAID 6 (dual redundancy)</vt:lpstr>
      <vt:lpstr>RAID 6 (dual redundancy)</vt:lpstr>
      <vt:lpstr>RAID 10 High Reliability and Performance</vt:lpstr>
      <vt:lpstr>RAID 10 (dual redundancy)</vt:lpstr>
      <vt:lpstr>RAID 50 High I/O and Data Transfer Rates</vt:lpstr>
      <vt:lpstr>RAID 50 High I/O and Data Transfer Rates</vt:lpstr>
      <vt:lpstr>RAID 50 (high I/O and data transfer rates)</vt:lpstr>
      <vt:lpstr>RAID 0+1 (high data transfer performance)</vt:lpstr>
      <vt:lpstr>RAID 0+1 (high data transfer performance)</vt:lpstr>
      <vt:lpstr>PowerPoint Presentation</vt:lpstr>
      <vt:lpstr>Hamming Code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Catto</dc:creator>
  <cp:lastModifiedBy>Arthur Catto</cp:lastModifiedBy>
  <cp:revision>25</cp:revision>
  <dcterms:created xsi:type="dcterms:W3CDTF">2018-10-27T22:56:45Z</dcterms:created>
  <dcterms:modified xsi:type="dcterms:W3CDTF">2018-11-23T16:42:39Z</dcterms:modified>
</cp:coreProperties>
</file>